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80"/>
  </p:notesMasterIdLst>
  <p:sldIdLst>
    <p:sldId id="256" r:id="rId2"/>
    <p:sldId id="258" r:id="rId3"/>
    <p:sldId id="293" r:id="rId4"/>
    <p:sldId id="294" r:id="rId5"/>
    <p:sldId id="295" r:id="rId6"/>
    <p:sldId id="296" r:id="rId7"/>
    <p:sldId id="357" r:id="rId8"/>
    <p:sldId id="298" r:id="rId9"/>
    <p:sldId id="316" r:id="rId10"/>
    <p:sldId id="317" r:id="rId11"/>
    <p:sldId id="292" r:id="rId12"/>
    <p:sldId id="299" r:id="rId13"/>
    <p:sldId id="300" r:id="rId14"/>
    <p:sldId id="301" r:id="rId15"/>
    <p:sldId id="319" r:id="rId16"/>
    <p:sldId id="349" r:id="rId17"/>
    <p:sldId id="327" r:id="rId18"/>
    <p:sldId id="328" r:id="rId19"/>
    <p:sldId id="329" r:id="rId20"/>
    <p:sldId id="330" r:id="rId21"/>
    <p:sldId id="331" r:id="rId22"/>
    <p:sldId id="332" r:id="rId23"/>
    <p:sldId id="333" r:id="rId24"/>
    <p:sldId id="334" r:id="rId25"/>
    <p:sldId id="383" r:id="rId26"/>
    <p:sldId id="356" r:id="rId27"/>
    <p:sldId id="337" r:id="rId28"/>
    <p:sldId id="338" r:id="rId29"/>
    <p:sldId id="339" r:id="rId30"/>
    <p:sldId id="303" r:id="rId31"/>
    <p:sldId id="351" r:id="rId32"/>
    <p:sldId id="350" r:id="rId33"/>
    <p:sldId id="361" r:id="rId34"/>
    <p:sldId id="362" r:id="rId35"/>
    <p:sldId id="363" r:id="rId36"/>
    <p:sldId id="364" r:id="rId37"/>
    <p:sldId id="365" r:id="rId38"/>
    <p:sldId id="384" r:id="rId39"/>
    <p:sldId id="340" r:id="rId40"/>
    <p:sldId id="341" r:id="rId41"/>
    <p:sldId id="342" r:id="rId42"/>
    <p:sldId id="343" r:id="rId43"/>
    <p:sldId id="344" r:id="rId44"/>
    <p:sldId id="345" r:id="rId45"/>
    <p:sldId id="346" r:id="rId46"/>
    <p:sldId id="347" r:id="rId47"/>
    <p:sldId id="308" r:id="rId48"/>
    <p:sldId id="385" r:id="rId49"/>
    <p:sldId id="262" r:id="rId50"/>
    <p:sldId id="366" r:id="rId51"/>
    <p:sldId id="348" r:id="rId52"/>
    <p:sldId id="304" r:id="rId53"/>
    <p:sldId id="368" r:id="rId54"/>
    <p:sldId id="352" r:id="rId55"/>
    <p:sldId id="369" r:id="rId56"/>
    <p:sldId id="367" r:id="rId57"/>
    <p:sldId id="370" r:id="rId58"/>
    <p:sldId id="371" r:id="rId59"/>
    <p:sldId id="307" r:id="rId60"/>
    <p:sldId id="373" r:id="rId61"/>
    <p:sldId id="372" r:id="rId62"/>
    <p:sldId id="382" r:id="rId63"/>
    <p:sldId id="374" r:id="rId64"/>
    <p:sldId id="310" r:id="rId65"/>
    <p:sldId id="311" r:id="rId66"/>
    <p:sldId id="375" r:id="rId67"/>
    <p:sldId id="376" r:id="rId68"/>
    <p:sldId id="377" r:id="rId69"/>
    <p:sldId id="378" r:id="rId70"/>
    <p:sldId id="379" r:id="rId71"/>
    <p:sldId id="380" r:id="rId72"/>
    <p:sldId id="306" r:id="rId73"/>
    <p:sldId id="264" r:id="rId74"/>
    <p:sldId id="305" r:id="rId75"/>
    <p:sldId id="381" r:id="rId76"/>
    <p:sldId id="354" r:id="rId77"/>
    <p:sldId id="355" r:id="rId78"/>
    <p:sldId id="267" r:id="rId79"/>
  </p:sldIdLst>
  <p:sldSz cx="9144000" cy="5143500" type="screen16x9"/>
  <p:notesSz cx="6858000" cy="9144000"/>
  <p:embeddedFontLst>
    <p:embeddedFont>
      <p:font typeface="Baskerville Old Face" panose="02020602080505020303" pitchFamily="18" charset="0"/>
      <p:regular r:id="rId81"/>
    </p:embeddedFont>
    <p:embeddedFont>
      <p:font typeface="Golos Text Medium" panose="020B0604020202020204" charset="0"/>
      <p:regular r:id="rId82"/>
      <p:bold r:id="rId83"/>
    </p:embeddedFont>
    <p:embeddedFont>
      <p:font typeface="Calibri" panose="020F0502020204030204" pitchFamily="34" charset="0"/>
      <p:regular r:id="rId84"/>
      <p:bold r:id="rId85"/>
      <p:italic r:id="rId86"/>
      <p:boldItalic r:id="rId87"/>
    </p:embeddedFont>
    <p:embeddedFont>
      <p:font typeface="Roboto" panose="020B0604020202020204" charset="0"/>
      <p:regular r:id="rId88"/>
      <p:bold r:id="rId89"/>
      <p:italic r:id="rId90"/>
      <p:boldItalic r:id="rId91"/>
    </p:embeddedFont>
    <p:embeddedFont>
      <p:font typeface="Amatic SC" panose="020B0604020202020204" charset="-79"/>
      <p:regular r:id="rId92"/>
      <p:bold r:id="rId93"/>
    </p:embeddedFont>
    <p:embeddedFont>
      <p:font typeface="Consolas" panose="020B0609020204030204" pitchFamily="49" charset="0"/>
      <p:regular r:id="rId94"/>
      <p:bold r:id="rId95"/>
      <p:italic r:id="rId96"/>
      <p:boldItalic r:id="rId97"/>
    </p:embeddedFont>
    <p:embeddedFont>
      <p:font typeface="Golos Text" panose="020B0604020202020204" charset="0"/>
      <p:regular r:id="rId98"/>
      <p:bold r:id="rId99"/>
    </p:embeddedFont>
    <p:embeddedFont>
      <p:font typeface="Bebas Neue" panose="020B0604020202020204" charset="0"/>
      <p:regular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DA726-0160-4781-BE3D-2F0D51AB328A}">
  <a:tblStyle styleId="{03BDA726-0160-4781-BE3D-2F0D51AB32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4660"/>
  </p:normalViewPr>
  <p:slideViewPr>
    <p:cSldViewPr snapToGrid="0">
      <p:cViewPr>
        <p:scale>
          <a:sx n="55" d="100"/>
          <a:sy n="55" d="100"/>
        </p:scale>
        <p:origin x="51"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583756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605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452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43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01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9860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18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7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162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526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258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33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95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869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533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123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63074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44553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055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129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849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947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0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499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60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196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84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194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449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207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688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101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453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2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689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055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1437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044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80667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4607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01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5252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7554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367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51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777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555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556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3140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966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374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594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769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330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98438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7" r:id="rId7"/>
    <p:sldLayoutId id="2147483658" r:id="rId8"/>
    <p:sldLayoutId id="2147483662" r:id="rId9"/>
    <p:sldLayoutId id="214748366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jpg"/></Relationships>
</file>

<file path=ppt/slides/_rels/slide4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244296" y="423412"/>
            <a:ext cx="5401779" cy="28817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rgbClr val="202124"/>
                </a:solidFill>
                <a:latin typeface="Roboto" panose="02000000000000000000" pitchFamily="2" charset="0"/>
                <a:ea typeface="Roboto" panose="02000000000000000000" pitchFamily="2" charset="0"/>
              </a:rPr>
              <a:t>Adoption of AI GPT </a:t>
            </a:r>
            <a:br>
              <a:rPr lang="en-US" sz="4000" b="1" dirty="0">
                <a:solidFill>
                  <a:srgbClr val="202124"/>
                </a:solidFill>
                <a:latin typeface="Roboto" panose="02000000000000000000" pitchFamily="2" charset="0"/>
                <a:ea typeface="Roboto" panose="02000000000000000000" pitchFamily="2" charset="0"/>
              </a:rPr>
            </a:br>
            <a:r>
              <a:rPr lang="en-US" sz="4000" b="1" dirty="0">
                <a:solidFill>
                  <a:srgbClr val="202124"/>
                </a:solidFill>
                <a:latin typeface="Roboto" panose="02000000000000000000" pitchFamily="2" charset="0"/>
                <a:ea typeface="Roboto" panose="02000000000000000000" pitchFamily="2" charset="0"/>
              </a:rPr>
              <a:t>in Higher Education</a:t>
            </a:r>
            <a:endParaRPr sz="4000" dirty="0">
              <a:solidFill>
                <a:schemeClr val="accent3"/>
              </a:solidFill>
              <a:latin typeface="Roboto" panose="02000000000000000000" pitchFamily="2" charset="0"/>
              <a:ea typeface="Roboto" panose="02000000000000000000" pitchFamily="2" charset="0"/>
            </a:endParaRPr>
          </a:p>
        </p:txBody>
      </p:sp>
      <p:grpSp>
        <p:nvGrpSpPr>
          <p:cNvPr id="84" name="Google Shape;84;p21"/>
          <p:cNvGrpSpPr/>
          <p:nvPr/>
        </p:nvGrpSpPr>
        <p:grpSpPr>
          <a:xfrm>
            <a:off x="6388972" y="2013313"/>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3756" y="2318741"/>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B1BB11C-899C-4E78-841A-0E5FC757AE76}"/>
              </a:ext>
            </a:extLst>
          </p:cNvPr>
          <p:cNvSpPr txBox="1"/>
          <p:nvPr/>
        </p:nvSpPr>
        <p:spPr>
          <a:xfrm>
            <a:off x="165385" y="3681530"/>
            <a:ext cx="3961424" cy="1384995"/>
          </a:xfrm>
          <a:prstGeom prst="rect">
            <a:avLst/>
          </a:prstGeom>
          <a:noFill/>
        </p:spPr>
        <p:txBody>
          <a:bodyPr wrap="square" rtlCol="0">
            <a:spAutoFit/>
          </a:bodyPr>
          <a:lstStyle/>
          <a:p>
            <a:r>
              <a:rPr lang="fr-CA" b="1" dirty="0"/>
              <a:t>Team </a:t>
            </a:r>
            <a:r>
              <a:rPr lang="fr-CA" b="1" dirty="0" err="1"/>
              <a:t>members</a:t>
            </a:r>
            <a:r>
              <a:rPr lang="fr-CA" b="1" dirty="0"/>
              <a:t>:</a:t>
            </a:r>
            <a:endParaRPr lang="fr-FR" b="1" dirty="0">
              <a:latin typeface="Roboto" panose="02000000000000000000" pitchFamily="2" charset="0"/>
              <a:ea typeface="Roboto" panose="02000000000000000000" pitchFamily="2" charset="0"/>
            </a:endParaRPr>
          </a:p>
          <a:p>
            <a:r>
              <a:rPr lang="fr-FR" dirty="0">
                <a:latin typeface="Roboto" panose="02000000000000000000" pitchFamily="2" charset="0"/>
                <a:ea typeface="Roboto" panose="02000000000000000000" pitchFamily="2" charset="0"/>
              </a:rPr>
              <a:t>         ELGHAZOUI Mohamed      </a:t>
            </a:r>
            <a:r>
              <a:rPr lang="fr-FR" b="1" dirty="0">
                <a:latin typeface="Roboto" panose="02000000000000000000" pitchFamily="2" charset="0"/>
                <a:ea typeface="Roboto" panose="02000000000000000000" pitchFamily="2" charset="0"/>
              </a:rPr>
              <a:t>22020718</a:t>
            </a:r>
            <a:r>
              <a:rPr lang="fr-FR" dirty="0">
                <a:latin typeface="Roboto" panose="02000000000000000000" pitchFamily="2" charset="0"/>
                <a:ea typeface="Roboto" panose="02000000000000000000" pitchFamily="2" charset="0"/>
              </a:rPr>
              <a:t> </a:t>
            </a:r>
          </a:p>
          <a:p>
            <a:pPr algn="just"/>
            <a:r>
              <a:rPr lang="fr-FR" dirty="0">
                <a:latin typeface="Roboto" panose="02000000000000000000" pitchFamily="2" charset="0"/>
                <a:ea typeface="Roboto" panose="02000000000000000000" pitchFamily="2" charset="0"/>
              </a:rPr>
              <a:t>         ELHAJOUJI Salmane         </a:t>
            </a:r>
            <a:r>
              <a:rPr lang="fr-FR" b="1" dirty="0">
                <a:latin typeface="Roboto" panose="02000000000000000000" pitchFamily="2" charset="0"/>
                <a:ea typeface="Roboto" panose="02000000000000000000" pitchFamily="2" charset="0"/>
              </a:rPr>
              <a:t>22016152</a:t>
            </a:r>
            <a:endParaRPr lang="fr-FR" dirty="0">
              <a:latin typeface="Roboto" panose="02000000000000000000" pitchFamily="2" charset="0"/>
              <a:ea typeface="Roboto" panose="02000000000000000000" pitchFamily="2" charset="0"/>
            </a:endParaRPr>
          </a:p>
          <a:p>
            <a:r>
              <a:rPr lang="fr-FR" dirty="0">
                <a:latin typeface="Roboto" panose="02000000000000000000" pitchFamily="2" charset="0"/>
                <a:ea typeface="Roboto" panose="02000000000000000000" pitchFamily="2" charset="0"/>
              </a:rPr>
              <a:t>         EL YATIMI Othmane           </a:t>
            </a:r>
            <a:r>
              <a:rPr lang="fr-FR" b="1" dirty="0">
                <a:latin typeface="Roboto" panose="02000000000000000000" pitchFamily="2" charset="0"/>
                <a:ea typeface="Roboto" panose="02000000000000000000" pitchFamily="2" charset="0"/>
              </a:rPr>
              <a:t>22016963</a:t>
            </a:r>
            <a:endParaRPr lang="fr-CA" dirty="0">
              <a:latin typeface="Roboto" panose="02000000000000000000" pitchFamily="2" charset="0"/>
              <a:ea typeface="Roboto" panose="02000000000000000000" pitchFamily="2" charset="0"/>
            </a:endParaRPr>
          </a:p>
          <a:p>
            <a:r>
              <a:rPr lang="fr-FR" i="0" u="none" strike="noStrike" dirty="0">
                <a:solidFill>
                  <a:srgbClr val="000000"/>
                </a:solidFill>
                <a:effectLst/>
                <a:latin typeface="Roboto" panose="02000000000000000000" pitchFamily="2" charset="0"/>
                <a:ea typeface="Roboto" panose="02000000000000000000" pitchFamily="2" charset="0"/>
              </a:rPr>
              <a:t>         RYANY </a:t>
            </a:r>
            <a:r>
              <a:rPr lang="fr-FR" i="0" u="none" strike="noStrike" dirty="0" err="1">
                <a:solidFill>
                  <a:srgbClr val="000000"/>
                </a:solidFill>
                <a:effectLst/>
                <a:latin typeface="Roboto" panose="02000000000000000000" pitchFamily="2" charset="0"/>
                <a:ea typeface="Roboto" panose="02000000000000000000" pitchFamily="2" charset="0"/>
              </a:rPr>
              <a:t>Aymane</a:t>
            </a:r>
            <a:r>
              <a:rPr lang="fr-FR" i="0" u="none" strike="noStrike" dirty="0">
                <a:solidFill>
                  <a:srgbClr val="000000"/>
                </a:solidFill>
                <a:effectLst/>
                <a:latin typeface="Roboto" panose="02000000000000000000" pitchFamily="2" charset="0"/>
                <a:ea typeface="Roboto" panose="02000000000000000000" pitchFamily="2" charset="0"/>
              </a:rPr>
              <a:t>                  </a:t>
            </a:r>
            <a:r>
              <a:rPr lang="fr-FR" b="1" i="0" u="none" strike="noStrike" dirty="0">
                <a:solidFill>
                  <a:srgbClr val="000000"/>
                </a:solidFill>
                <a:effectLst/>
                <a:latin typeface="Roboto" panose="02000000000000000000" pitchFamily="2" charset="0"/>
                <a:ea typeface="Roboto" panose="02000000000000000000" pitchFamily="2" charset="0"/>
              </a:rPr>
              <a:t>22017181</a:t>
            </a:r>
            <a:endParaRPr lang="fr-CA" dirty="0">
              <a:latin typeface="Roboto" panose="02000000000000000000" pitchFamily="2" charset="0"/>
              <a:ea typeface="Roboto" panose="02000000000000000000" pitchFamily="2" charset="0"/>
            </a:endParaRPr>
          </a:p>
          <a:p>
            <a:r>
              <a:rPr lang="fr-FR" dirty="0">
                <a:latin typeface="Roboto" panose="02000000000000000000" pitchFamily="2" charset="0"/>
                <a:ea typeface="Roboto" panose="02000000000000000000" pitchFamily="2" charset="0"/>
              </a:rPr>
              <a:t>         BADRY ZAKARIA                </a:t>
            </a:r>
            <a:r>
              <a:rPr lang="fr-FR" b="1" dirty="0">
                <a:latin typeface="Roboto" panose="02000000000000000000" pitchFamily="2" charset="0"/>
                <a:ea typeface="Roboto" panose="02000000000000000000" pitchFamily="2" charset="0"/>
              </a:rPr>
              <a:t>22014301</a:t>
            </a:r>
            <a:endParaRPr lang="fr-FR" dirty="0"/>
          </a:p>
        </p:txBody>
      </p:sp>
      <p:sp>
        <p:nvSpPr>
          <p:cNvPr id="3" name="TextBox 2">
            <a:extLst>
              <a:ext uri="{FF2B5EF4-FFF2-40B4-BE49-F238E27FC236}">
                <a16:creationId xmlns:a16="http://schemas.microsoft.com/office/drawing/2014/main" xmlns="" id="{84942A93-62C4-48F6-BE7D-4ADE25F6BFE8}"/>
              </a:ext>
            </a:extLst>
          </p:cNvPr>
          <p:cNvSpPr txBox="1"/>
          <p:nvPr/>
        </p:nvSpPr>
        <p:spPr>
          <a:xfrm>
            <a:off x="4268161" y="3681530"/>
            <a:ext cx="1729961" cy="523220"/>
          </a:xfrm>
          <a:prstGeom prst="rect">
            <a:avLst/>
          </a:prstGeom>
          <a:noFill/>
        </p:spPr>
        <p:txBody>
          <a:bodyPr wrap="none" rtlCol="0">
            <a:spAutoFit/>
          </a:bodyPr>
          <a:lstStyle/>
          <a:p>
            <a:r>
              <a:rPr lang="fr-CA" b="1" dirty="0" err="1"/>
              <a:t>Supervised</a:t>
            </a:r>
            <a:r>
              <a:rPr lang="fr-CA" b="1" dirty="0"/>
              <a:t> by</a:t>
            </a:r>
            <a:r>
              <a:rPr lang="fr-CA" dirty="0"/>
              <a:t> </a:t>
            </a:r>
          </a:p>
          <a:p>
            <a:r>
              <a:rPr lang="fr-CA" dirty="0"/>
              <a:t>Dr MOUMEN </a:t>
            </a:r>
            <a:r>
              <a:rPr lang="fr-CA" dirty="0" err="1"/>
              <a:t>Aniss</a:t>
            </a: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500A182-CBFD-E3B3-B57E-06500465CDF9}"/>
              </a:ext>
            </a:extLst>
          </p:cNvPr>
          <p:cNvSpPr>
            <a:spLocks noGrp="1"/>
          </p:cNvSpPr>
          <p:nvPr>
            <p:ph type="title" idx="2"/>
          </p:nvPr>
        </p:nvSpPr>
        <p:spPr>
          <a:xfrm>
            <a:off x="715100" y="168450"/>
            <a:ext cx="4062640" cy="1071600"/>
          </a:xfrm>
        </p:spPr>
        <p:txBody>
          <a:bodyPr/>
          <a:lstStyle/>
          <a:p>
            <a:r>
              <a:rPr lang="en-US" dirty="0" err="1"/>
              <a:t>Modèle</a:t>
            </a:r>
            <a:r>
              <a:rPr lang="en-US" dirty="0"/>
              <a:t> TAM</a:t>
            </a:r>
            <a:endParaRPr lang="fr-MA" dirty="0"/>
          </a:p>
        </p:txBody>
      </p:sp>
      <p:sp>
        <p:nvSpPr>
          <p:cNvPr id="6" name="Title 1">
            <a:extLst>
              <a:ext uri="{FF2B5EF4-FFF2-40B4-BE49-F238E27FC236}">
                <a16:creationId xmlns:a16="http://schemas.microsoft.com/office/drawing/2014/main" xmlns="" id="{B0346359-089F-C3DF-8336-121771F5D0C5}"/>
              </a:ext>
            </a:extLst>
          </p:cNvPr>
          <p:cNvSpPr>
            <a:spLocks noGrp="1"/>
          </p:cNvSpPr>
          <p:nvPr>
            <p:ph type="title"/>
          </p:nvPr>
        </p:nvSpPr>
        <p:spPr>
          <a:xfrm>
            <a:off x="920790" y="1148610"/>
            <a:ext cx="7713900" cy="1835700"/>
          </a:xfrm>
        </p:spPr>
        <p:txBody>
          <a:bodyPr/>
          <a:lstStyle/>
          <a:p>
            <a:pPr>
              <a:lnSpc>
                <a:spcPct val="107000"/>
              </a:lnSpc>
              <a:spcAft>
                <a:spcPts val="800"/>
              </a:spcAft>
            </a:pPr>
            <a:r>
              <a:rPr lang="en-US" sz="1600" u="none" strike="noStrike" dirty="0">
                <a:effectLst/>
                <a:latin typeface="Times New Roman" panose="02020603050405020304" pitchFamily="18" charset="0"/>
                <a:ea typeface="Calibri" panose="020F0502020204030204" pitchFamily="34" charset="0"/>
                <a:cs typeface="Times New Roman" panose="02020603050405020304" pitchFamily="18" charset="0"/>
              </a:rPr>
              <a:t> TAM posits that two main factors, perceived usefulness and perceived ease of use, play an important role in users' decision to adopt technology. Perceived usefulness refers to the extent to which an individual believes that using technology will improve their work performance and overall life. Perceived ease of use refers to the degree to which an individual believes the technology is easy to use. TAM suggests that these two factors can lead to an overall positive attitude towards technology.</a:t>
            </a:r>
            <a:endParaRPr lang="fr-MA"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45D1AB01-9912-05CB-6910-492E18114FEB}"/>
              </a:ext>
            </a:extLst>
          </p:cNvPr>
          <p:cNvPicPr>
            <a:picLocks noChangeAspect="1"/>
          </p:cNvPicPr>
          <p:nvPr/>
        </p:nvPicPr>
        <p:blipFill>
          <a:blip r:embed="rId2"/>
          <a:stretch>
            <a:fillRect/>
          </a:stretch>
        </p:blipFill>
        <p:spPr>
          <a:xfrm>
            <a:off x="1286285" y="3007170"/>
            <a:ext cx="6571429" cy="1628571"/>
          </a:xfrm>
          <a:prstGeom prst="rect">
            <a:avLst/>
          </a:prstGeom>
        </p:spPr>
      </p:pic>
    </p:spTree>
    <p:extLst>
      <p:ext uri="{BB962C8B-B14F-4D97-AF65-F5344CB8AC3E}">
        <p14:creationId xmlns:p14="http://schemas.microsoft.com/office/powerpoint/2010/main" val="35232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10" name="Google Shape;2009;p34">
            <a:extLst>
              <a:ext uri="{FF2B5EF4-FFF2-40B4-BE49-F238E27FC236}">
                <a16:creationId xmlns:a16="http://schemas.microsoft.com/office/drawing/2014/main" xmlns="" id="{8E6879EC-4EAA-4979-8B56-3572D7CF3E66}"/>
              </a:ext>
            </a:extLst>
          </p:cNvPr>
          <p:cNvSpPr txBox="1"/>
          <p:nvPr/>
        </p:nvSpPr>
        <p:spPr>
          <a:xfrm>
            <a:off x="1525950" y="1007286"/>
            <a:ext cx="6092100" cy="29238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 sz="4000" b="1" i="0" u="none" strike="noStrike" cap="none" dirty="0">
                <a:solidFill>
                  <a:srgbClr val="000000"/>
                </a:solidFill>
                <a:latin typeface="Calibri" panose="020F0502020204030204" pitchFamily="34" charset="0"/>
                <a:ea typeface="Amatic SC"/>
                <a:cs typeface="Calibri" panose="020F0502020204030204" pitchFamily="34" charset="0"/>
                <a:sym typeface="Amatic SC"/>
              </a:rPr>
              <a:t>Interviews : </a:t>
            </a:r>
            <a:endParaRPr sz="4000" dirty="0">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r>
              <a:rPr lang="fr" sz="2400" b="1" i="0" u="none" strike="noStrike" cap="none" dirty="0">
                <a:solidFill>
                  <a:srgbClr val="000000"/>
                </a:solidFill>
                <a:latin typeface="Calibri" panose="020F0502020204030204" pitchFamily="34" charset="0"/>
                <a:ea typeface="Amatic SC"/>
                <a:cs typeface="Calibri" panose="020F0502020204030204" pitchFamily="34" charset="0"/>
                <a:sym typeface="Amatic SC"/>
              </a:rPr>
              <a:t>We took 3 interviews with 4 colleagues :</a:t>
            </a:r>
            <a:endParaRPr dirty="0">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400" b="1" i="0" u="none" strike="noStrike" cap="none" dirty="0">
              <a:solidFill>
                <a:srgbClr val="000000"/>
              </a:solidFill>
              <a:latin typeface="Amatic SC"/>
              <a:ea typeface="Amatic SC"/>
              <a:cs typeface="Amatic SC"/>
              <a:sym typeface="Amatic SC"/>
            </a:endParaRPr>
          </a:p>
          <a:p>
            <a:pPr lvl="3"/>
            <a:r>
              <a:rPr lang="fr" sz="2400" b="1" i="0" u="none" strike="noStrike" cap="none" dirty="0">
                <a:solidFill>
                  <a:srgbClr val="000000"/>
                </a:solidFill>
                <a:latin typeface="Amatic SC"/>
                <a:ea typeface="Amatic SC"/>
                <a:cs typeface="Amatic SC"/>
                <a:sym typeface="Amatic SC"/>
              </a:rPr>
              <a:t>		 -</a:t>
            </a:r>
            <a:r>
              <a:rPr lang="fr-FR" sz="1800" dirty="0">
                <a:latin typeface="Times New Roman" panose="02020603050405020304" pitchFamily="18" charset="0"/>
                <a:ea typeface="Arial" panose="020B0604020202020204" pitchFamily="34" charset="0"/>
              </a:rPr>
              <a:t> ELKHCHINE Mohamed</a:t>
            </a:r>
            <a:endParaRPr lang="fr-FR" sz="1800" dirty="0">
              <a:effectLst/>
              <a:latin typeface="Times New Roman" panose="02020603050405020304" pitchFamily="18" charset="0"/>
              <a:ea typeface="Arial" panose="020B0604020202020204" pitchFamily="34" charset="0"/>
            </a:endParaRPr>
          </a:p>
          <a:p>
            <a:pPr lvl="3"/>
            <a:r>
              <a:rPr lang="fr" sz="2400" b="1" i="0" u="none" strike="noStrike" cap="none" dirty="0">
                <a:solidFill>
                  <a:srgbClr val="000000"/>
                </a:solidFill>
                <a:latin typeface="Amatic SC"/>
                <a:ea typeface="Amatic SC"/>
                <a:cs typeface="Amatic SC"/>
                <a:sym typeface="Amatic SC"/>
              </a:rPr>
              <a:t>		 -</a:t>
            </a:r>
            <a:r>
              <a:rPr lang="fr-FR" sz="1800" dirty="0">
                <a:latin typeface="Times New Roman" panose="02020603050405020304" pitchFamily="18" charset="0"/>
                <a:ea typeface="Arial" panose="020B0604020202020204" pitchFamily="34" charset="0"/>
              </a:rPr>
              <a:t>ELHILALI </a:t>
            </a:r>
            <a:r>
              <a:rPr lang="fr-FR" sz="1800" dirty="0">
                <a:effectLst/>
                <a:latin typeface="Times New Roman" panose="02020603050405020304" pitchFamily="18" charset="0"/>
                <a:ea typeface="Arial" panose="020B0604020202020204" pitchFamily="34" charset="0"/>
              </a:rPr>
              <a:t>Abdelhamid </a:t>
            </a:r>
            <a:r>
              <a:rPr lang="fr" sz="2400" b="1" i="0" u="none" strike="noStrike" cap="none" dirty="0">
                <a:solidFill>
                  <a:srgbClr val="000000"/>
                </a:solidFill>
                <a:latin typeface="Amatic SC"/>
                <a:ea typeface="Amatic SC"/>
                <a:cs typeface="Amatic SC"/>
                <a:sym typeface="Amatic SC"/>
              </a:rPr>
              <a:t>		</a:t>
            </a:r>
          </a:p>
          <a:p>
            <a:pPr lvl="3"/>
            <a:r>
              <a:rPr lang="fr" sz="2400" b="1" i="0" u="none" strike="noStrike" cap="none" dirty="0">
                <a:solidFill>
                  <a:srgbClr val="000000"/>
                </a:solidFill>
                <a:latin typeface="Amatic SC"/>
                <a:ea typeface="Amatic SC"/>
                <a:cs typeface="Amatic SC"/>
                <a:sym typeface="Amatic SC"/>
              </a:rPr>
              <a:t>                                  -</a:t>
            </a:r>
            <a:r>
              <a:rPr lang="fr-FR" sz="1800" dirty="0">
                <a:latin typeface="Times New Roman" panose="02020603050405020304" pitchFamily="18" charset="0"/>
                <a:ea typeface="Calibri" panose="020F0502020204030204" pitchFamily="34" charset="0"/>
              </a:rPr>
              <a:t>RACHOUK </a:t>
            </a:r>
            <a:r>
              <a:rPr lang="fr-FR" sz="1800" i="0" u="none" strike="noStrike" cap="none" dirty="0" err="1">
                <a:solidFill>
                  <a:srgbClr val="000000"/>
                </a:solidFill>
                <a:latin typeface="Times New Roman" panose="02020603050405020304" pitchFamily="18" charset="0"/>
                <a:ea typeface="Amatic SC"/>
                <a:cs typeface="Amatic SC"/>
                <a:sym typeface="Amatic SC"/>
              </a:rPr>
              <a:t>W</a:t>
            </a:r>
            <a:r>
              <a:rPr lang="fr-FR" sz="1800" dirty="0" err="1">
                <a:effectLst/>
                <a:latin typeface="Times New Roman" panose="02020603050405020304" pitchFamily="18" charset="0"/>
                <a:ea typeface="Calibri" panose="020F0502020204030204" pitchFamily="34" charset="0"/>
              </a:rPr>
              <a:t>iam</a:t>
            </a:r>
            <a:r>
              <a:rPr lang="fr-FR" sz="1800" dirty="0">
                <a:effectLst/>
                <a:latin typeface="Times New Roman" panose="02020603050405020304" pitchFamily="18" charset="0"/>
                <a:ea typeface="Calibri" panose="020F0502020204030204" pitchFamily="34" charset="0"/>
              </a:rPr>
              <a:t> </a:t>
            </a:r>
            <a:r>
              <a:rPr lang="fr" sz="2400" b="1" i="0" u="none" strike="noStrike" cap="none" dirty="0">
                <a:solidFill>
                  <a:srgbClr val="000000"/>
                </a:solidFill>
                <a:latin typeface="Amatic SC"/>
                <a:ea typeface="Amatic SC"/>
                <a:cs typeface="Amatic SC"/>
                <a:sym typeface="Amatic SC"/>
              </a:rPr>
              <a:t>		</a:t>
            </a:r>
          </a:p>
          <a:p>
            <a:pPr lvl="3"/>
            <a:r>
              <a:rPr lang="fr" sz="2400" b="1" dirty="0">
                <a:latin typeface="Amatic SC"/>
                <a:ea typeface="Amatic SC"/>
                <a:cs typeface="Amatic SC"/>
                <a:sym typeface="Amatic SC"/>
              </a:rPr>
              <a:t>                                  </a:t>
            </a:r>
            <a:r>
              <a:rPr lang="fr" sz="2400" b="1" i="0" u="none" strike="noStrike" cap="none" dirty="0">
                <a:solidFill>
                  <a:srgbClr val="000000"/>
                </a:solidFill>
                <a:latin typeface="Amatic SC"/>
                <a:ea typeface="Amatic SC"/>
                <a:cs typeface="Amatic SC"/>
                <a:sym typeface="Amatic SC"/>
              </a:rPr>
              <a:t>-</a:t>
            </a:r>
            <a:r>
              <a:rPr lang="fr-FR" sz="1800" dirty="0">
                <a:latin typeface="Times New Roman" panose="02020603050405020304" pitchFamily="18" charset="0"/>
                <a:ea typeface="Calibri" panose="020F0502020204030204" pitchFamily="34" charset="0"/>
              </a:rPr>
              <a:t>MESKINE Jalal</a:t>
            </a:r>
            <a:endParaRPr sz="2400" b="1" i="0" u="none" strike="noStrike" cap="none" dirty="0">
              <a:solidFill>
                <a:srgbClr val="000000"/>
              </a:solidFill>
              <a:latin typeface="Amatic SC"/>
              <a:ea typeface="Amatic SC"/>
              <a:cs typeface="Amatic SC"/>
              <a:sym typeface="Amatic SC"/>
            </a:endParaRPr>
          </a:p>
        </p:txBody>
      </p:sp>
    </p:spTree>
    <p:extLst>
      <p:ext uri="{BB962C8B-B14F-4D97-AF65-F5344CB8AC3E}">
        <p14:creationId xmlns:p14="http://schemas.microsoft.com/office/powerpoint/2010/main" val="22485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050" y="1407612"/>
            <a:ext cx="7713900" cy="295063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CA" sz="1400" dirty="0"/>
              <a:t>L'influence de la technologie d'IA GPT sur les étudiants en informatique dans l'enseignement supérieur:</a:t>
            </a:r>
            <a:br>
              <a:rPr lang="fr-CA" sz="1400" dirty="0"/>
            </a:br>
            <a:r>
              <a:rPr lang="fr-CA" sz="1400" dirty="0"/>
              <a:t>1-Présentez-vous ?</a:t>
            </a:r>
            <a:br>
              <a:rPr lang="fr-CA" sz="1400" dirty="0"/>
            </a:br>
            <a:r>
              <a:rPr lang="fr-CA" sz="1400" dirty="0"/>
              <a:t>2-Que pensez-vous de l'adoption de la technologie AI GPT ?</a:t>
            </a:r>
            <a:br>
              <a:rPr lang="fr-CA" sz="1400" dirty="0"/>
            </a:br>
            <a:r>
              <a:rPr lang="fr-CA" sz="1400" dirty="0"/>
              <a:t>3-Avez-vous l'intention d'utiliser la technologie AI GPT ?</a:t>
            </a:r>
            <a:br>
              <a:rPr lang="fr-CA" sz="1400" dirty="0"/>
            </a:br>
            <a:r>
              <a:rPr lang="fr-CA" sz="1400" dirty="0"/>
              <a:t>4-Comment envisagez-vous votre adoption personnelle de la technologie AI GPT ?</a:t>
            </a:r>
            <a:br>
              <a:rPr lang="fr-CA" sz="1400" dirty="0"/>
            </a:br>
            <a:r>
              <a:rPr lang="fr-CA" sz="1400" dirty="0"/>
              <a:t>5-Que pensez-vous de l'utilisation de la technologie AI GPT ?</a:t>
            </a:r>
            <a:br>
              <a:rPr lang="fr-CA" sz="1400" dirty="0"/>
            </a:br>
            <a:r>
              <a:rPr lang="fr-CA" sz="1400" dirty="0"/>
              <a:t>6-Que pensez-vous de l'utilité de la technologie AI GPT ?</a:t>
            </a:r>
            <a:br>
              <a:rPr lang="fr-CA" sz="1400" dirty="0"/>
            </a:br>
            <a:r>
              <a:rPr lang="fr-CA" sz="1400" dirty="0"/>
              <a:t>7-Y a-t-il d'autres facteurs qui influencent l'intention d'utiliser l'AI GPT, en dehors de l'utilisation et de l'utilité ?</a:t>
            </a:r>
            <a:endParaRPr sz="1400" dirty="0"/>
          </a:p>
        </p:txBody>
      </p:sp>
      <p:sp>
        <p:nvSpPr>
          <p:cNvPr id="8" name="Google Shape;202;p23">
            <a:extLst>
              <a:ext uri="{FF2B5EF4-FFF2-40B4-BE49-F238E27FC236}">
                <a16:creationId xmlns:a16="http://schemas.microsoft.com/office/drawing/2014/main" xmlns="" id="{4BC381F8-9255-436F-B5F5-A2B45FD7F984}"/>
              </a:ext>
            </a:extLst>
          </p:cNvPr>
          <p:cNvSpPr txBox="1">
            <a:spLocks noGrp="1"/>
          </p:cNvSpPr>
          <p:nvPr>
            <p:ph type="title" idx="2"/>
          </p:nvPr>
        </p:nvSpPr>
        <p:spPr>
          <a:xfrm>
            <a:off x="2261508" y="413481"/>
            <a:ext cx="4620984" cy="76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900" b="1" dirty="0"/>
              <a:t>Interview guide</a:t>
            </a:r>
            <a:endParaRPr sz="3900" b="1" dirty="0"/>
          </a:p>
        </p:txBody>
      </p:sp>
    </p:spTree>
    <p:extLst>
      <p:ext uri="{BB962C8B-B14F-4D97-AF65-F5344CB8AC3E}">
        <p14:creationId xmlns:p14="http://schemas.microsoft.com/office/powerpoint/2010/main" val="31291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Google Shape;202;p23">
            <a:extLst>
              <a:ext uri="{FF2B5EF4-FFF2-40B4-BE49-F238E27FC236}">
                <a16:creationId xmlns:a16="http://schemas.microsoft.com/office/drawing/2014/main" xmlns="" id="{4BC381F8-9255-436F-B5F5-A2B45FD7F984}"/>
              </a:ext>
            </a:extLst>
          </p:cNvPr>
          <p:cNvSpPr txBox="1">
            <a:spLocks noGrp="1"/>
          </p:cNvSpPr>
          <p:nvPr>
            <p:ph type="title" idx="2"/>
          </p:nvPr>
        </p:nvSpPr>
        <p:spPr>
          <a:xfrm>
            <a:off x="2261508" y="193562"/>
            <a:ext cx="4620984" cy="76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900" b="1" dirty="0" err="1"/>
              <a:t>Form</a:t>
            </a:r>
            <a:endParaRPr sz="3900" b="1" dirty="0"/>
          </a:p>
        </p:txBody>
      </p:sp>
      <p:pic>
        <p:nvPicPr>
          <p:cNvPr id="16" name="Picture 15">
            <a:extLst>
              <a:ext uri="{FF2B5EF4-FFF2-40B4-BE49-F238E27FC236}">
                <a16:creationId xmlns:a16="http://schemas.microsoft.com/office/drawing/2014/main" xmlns="" id="{34DD16E7-1DD3-4384-A365-A292BA05F010}"/>
              </a:ext>
            </a:extLst>
          </p:cNvPr>
          <p:cNvPicPr>
            <a:picLocks noChangeAspect="1"/>
          </p:cNvPicPr>
          <p:nvPr/>
        </p:nvPicPr>
        <p:blipFill rotWithShape="1">
          <a:blip r:embed="rId3"/>
          <a:srcRect l="31097" r="31212" b="7863"/>
          <a:stretch/>
        </p:blipFill>
        <p:spPr>
          <a:xfrm>
            <a:off x="3486648" y="929926"/>
            <a:ext cx="1765049" cy="4041893"/>
          </a:xfrm>
          <a:prstGeom prst="rect">
            <a:avLst/>
          </a:prstGeom>
        </p:spPr>
      </p:pic>
      <p:pic>
        <p:nvPicPr>
          <p:cNvPr id="18" name="Picture 17">
            <a:extLst>
              <a:ext uri="{FF2B5EF4-FFF2-40B4-BE49-F238E27FC236}">
                <a16:creationId xmlns:a16="http://schemas.microsoft.com/office/drawing/2014/main" xmlns="" id="{D48010D0-E7CF-4978-AB58-8B5A6A8BF9A4}"/>
              </a:ext>
            </a:extLst>
          </p:cNvPr>
          <p:cNvPicPr>
            <a:picLocks noChangeAspect="1"/>
          </p:cNvPicPr>
          <p:nvPr/>
        </p:nvPicPr>
        <p:blipFill rotWithShape="1">
          <a:blip r:embed="rId4"/>
          <a:srcRect l="30279" r="30733" b="7961"/>
          <a:stretch/>
        </p:blipFill>
        <p:spPr>
          <a:xfrm>
            <a:off x="6882492" y="903651"/>
            <a:ext cx="1765049" cy="4041893"/>
          </a:xfrm>
          <a:prstGeom prst="rect">
            <a:avLst/>
          </a:prstGeom>
        </p:spPr>
      </p:pic>
      <p:pic>
        <p:nvPicPr>
          <p:cNvPr id="24" name="Picture 23">
            <a:extLst>
              <a:ext uri="{FF2B5EF4-FFF2-40B4-BE49-F238E27FC236}">
                <a16:creationId xmlns:a16="http://schemas.microsoft.com/office/drawing/2014/main" xmlns="" id="{9BC7C425-B9A4-4F7D-8838-6C1DC02058B4}"/>
              </a:ext>
            </a:extLst>
          </p:cNvPr>
          <p:cNvPicPr>
            <a:picLocks noChangeAspect="1"/>
          </p:cNvPicPr>
          <p:nvPr/>
        </p:nvPicPr>
        <p:blipFill rotWithShape="1">
          <a:blip r:embed="rId5"/>
          <a:srcRect l="30894" r="31203" b="9033"/>
          <a:stretch/>
        </p:blipFill>
        <p:spPr>
          <a:xfrm>
            <a:off x="664921" y="903652"/>
            <a:ext cx="1760234" cy="4041892"/>
          </a:xfrm>
          <a:prstGeom prst="rect">
            <a:avLst/>
          </a:prstGeom>
        </p:spPr>
      </p:pic>
    </p:spTree>
    <p:extLst>
      <p:ext uri="{BB962C8B-B14F-4D97-AF65-F5344CB8AC3E}">
        <p14:creationId xmlns:p14="http://schemas.microsoft.com/office/powerpoint/2010/main" val="209011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Google Shape;202;p23">
            <a:extLst>
              <a:ext uri="{FF2B5EF4-FFF2-40B4-BE49-F238E27FC236}">
                <a16:creationId xmlns:a16="http://schemas.microsoft.com/office/drawing/2014/main" xmlns="" id="{4BC381F8-9255-436F-B5F5-A2B45FD7F984}"/>
              </a:ext>
            </a:extLst>
          </p:cNvPr>
          <p:cNvSpPr txBox="1">
            <a:spLocks noGrp="1"/>
          </p:cNvSpPr>
          <p:nvPr>
            <p:ph type="title" idx="2"/>
          </p:nvPr>
        </p:nvSpPr>
        <p:spPr>
          <a:xfrm>
            <a:off x="2261508" y="193562"/>
            <a:ext cx="4620984" cy="76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900" b="1" dirty="0" err="1"/>
              <a:t>Form</a:t>
            </a:r>
            <a:endParaRPr sz="3900" b="1" dirty="0"/>
          </a:p>
        </p:txBody>
      </p:sp>
      <p:pic>
        <p:nvPicPr>
          <p:cNvPr id="22" name="Picture 21">
            <a:extLst>
              <a:ext uri="{FF2B5EF4-FFF2-40B4-BE49-F238E27FC236}">
                <a16:creationId xmlns:a16="http://schemas.microsoft.com/office/drawing/2014/main" xmlns="" id="{6B3054CB-69FE-4F68-9BB0-F1774FCBC18A}"/>
              </a:ext>
            </a:extLst>
          </p:cNvPr>
          <p:cNvPicPr>
            <a:picLocks noChangeAspect="1"/>
          </p:cNvPicPr>
          <p:nvPr/>
        </p:nvPicPr>
        <p:blipFill rotWithShape="1">
          <a:blip r:embed="rId3"/>
          <a:srcRect l="31009" r="30740" b="8680"/>
          <a:stretch/>
        </p:blipFill>
        <p:spPr>
          <a:xfrm>
            <a:off x="7012406" y="956200"/>
            <a:ext cx="1696610" cy="4023278"/>
          </a:xfrm>
          <a:prstGeom prst="rect">
            <a:avLst/>
          </a:prstGeom>
        </p:spPr>
      </p:pic>
      <p:pic>
        <p:nvPicPr>
          <p:cNvPr id="3" name="Picture 2">
            <a:extLst>
              <a:ext uri="{FF2B5EF4-FFF2-40B4-BE49-F238E27FC236}">
                <a16:creationId xmlns:a16="http://schemas.microsoft.com/office/drawing/2014/main" xmlns="" id="{73B0517A-F2BF-42B1-9BA7-3F3D12321A69}"/>
              </a:ext>
            </a:extLst>
          </p:cNvPr>
          <p:cNvPicPr>
            <a:picLocks noChangeAspect="1"/>
          </p:cNvPicPr>
          <p:nvPr/>
        </p:nvPicPr>
        <p:blipFill rotWithShape="1">
          <a:blip r:embed="rId4"/>
          <a:srcRect l="30596" r="31170" b="8826"/>
          <a:stretch/>
        </p:blipFill>
        <p:spPr>
          <a:xfrm>
            <a:off x="3871912" y="922272"/>
            <a:ext cx="1670433" cy="4057206"/>
          </a:xfrm>
          <a:prstGeom prst="rect">
            <a:avLst/>
          </a:prstGeom>
        </p:spPr>
      </p:pic>
      <p:pic>
        <p:nvPicPr>
          <p:cNvPr id="5" name="Picture 4">
            <a:extLst>
              <a:ext uri="{FF2B5EF4-FFF2-40B4-BE49-F238E27FC236}">
                <a16:creationId xmlns:a16="http://schemas.microsoft.com/office/drawing/2014/main" xmlns="" id="{2B535CE7-2813-4091-8AEC-65B529369FA2}"/>
              </a:ext>
            </a:extLst>
          </p:cNvPr>
          <p:cNvPicPr>
            <a:picLocks noChangeAspect="1"/>
          </p:cNvPicPr>
          <p:nvPr/>
        </p:nvPicPr>
        <p:blipFill rotWithShape="1">
          <a:blip r:embed="rId5"/>
          <a:srcRect l="30315" r="30315" b="8769"/>
          <a:stretch/>
        </p:blipFill>
        <p:spPr>
          <a:xfrm>
            <a:off x="545468" y="895486"/>
            <a:ext cx="1716040" cy="4057207"/>
          </a:xfrm>
          <a:prstGeom prst="rect">
            <a:avLst/>
          </a:prstGeom>
        </p:spPr>
      </p:pic>
    </p:spTree>
    <p:extLst>
      <p:ext uri="{BB962C8B-B14F-4D97-AF65-F5344CB8AC3E}">
        <p14:creationId xmlns:p14="http://schemas.microsoft.com/office/powerpoint/2010/main" val="141474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35B1734-D3BC-B001-043E-F918CA523888}"/>
              </a:ext>
            </a:extLst>
          </p:cNvPr>
          <p:cNvSpPr>
            <a:spLocks noGrp="1"/>
          </p:cNvSpPr>
          <p:nvPr>
            <p:ph type="title" idx="2"/>
          </p:nvPr>
        </p:nvSpPr>
        <p:spPr>
          <a:xfrm>
            <a:off x="715100" y="701850"/>
            <a:ext cx="6790600" cy="1071600"/>
          </a:xfrm>
        </p:spPr>
        <p:txBody>
          <a:bodyPr/>
          <a:lstStyle/>
          <a:p>
            <a:r>
              <a:rPr lang="en-US" dirty="0"/>
              <a:t>DATA Importation</a:t>
            </a:r>
            <a:endParaRPr lang="fr-MA" dirty="0"/>
          </a:p>
        </p:txBody>
      </p:sp>
      <p:sp>
        <p:nvSpPr>
          <p:cNvPr id="12" name="Title 1">
            <a:extLst>
              <a:ext uri="{FF2B5EF4-FFF2-40B4-BE49-F238E27FC236}">
                <a16:creationId xmlns:a16="http://schemas.microsoft.com/office/drawing/2014/main" xmlns="" id="{AD486DCE-0913-B338-080A-0D199B3BEBA7}"/>
              </a:ext>
            </a:extLst>
          </p:cNvPr>
          <p:cNvSpPr txBox="1">
            <a:spLocks/>
          </p:cNvSpPr>
          <p:nvPr/>
        </p:nvSpPr>
        <p:spPr>
          <a:xfrm>
            <a:off x="715050" y="2238270"/>
            <a:ext cx="7713900" cy="1967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sz="1600">
                <a:solidFill>
                  <a:srgbClr val="2BBAC5"/>
                </a:solidFill>
                <a:latin typeface="Consolas" panose="020B0609020204030204" pitchFamily="49" charset="0"/>
              </a:rPr>
              <a:t>library</a:t>
            </a:r>
            <a:r>
              <a:rPr lang="en-US" sz="1600">
                <a:solidFill>
                  <a:srgbClr val="ABB2BF"/>
                </a:solidFill>
                <a:latin typeface="Consolas" panose="020B0609020204030204" pitchFamily="49" charset="0"/>
              </a:rPr>
              <a:t>(</a:t>
            </a:r>
            <a:r>
              <a:rPr lang="en-US" sz="1600">
                <a:solidFill>
                  <a:srgbClr val="EF596F"/>
                </a:solidFill>
                <a:latin typeface="Consolas" panose="020B0609020204030204" pitchFamily="49" charset="0"/>
              </a:rPr>
              <a:t>readxl</a:t>
            </a:r>
            <a:r>
              <a:rPr lang="en-US" sz="1600">
                <a:solidFill>
                  <a:srgbClr val="ABB2BF"/>
                </a:solidFill>
                <a:latin typeface="Consolas" panose="020B0609020204030204" pitchFamily="49" charset="0"/>
              </a:rPr>
              <a:t>)</a:t>
            </a:r>
            <a:br>
              <a:rPr lang="en-US" sz="1600">
                <a:solidFill>
                  <a:srgbClr val="ABB2BF"/>
                </a:solidFill>
                <a:latin typeface="Consolas" panose="020B0609020204030204" pitchFamily="49" charset="0"/>
              </a:rPr>
            </a:br>
            <a:r>
              <a:rPr lang="en-US" sz="1600">
                <a:solidFill>
                  <a:srgbClr val="EF596F"/>
                </a:solidFill>
                <a:latin typeface="Consolas" panose="020B0609020204030204" pitchFamily="49" charset="0"/>
              </a:rPr>
              <a:t>M</a:t>
            </a:r>
            <a:r>
              <a:rPr lang="en-US" sz="1600">
                <a:solidFill>
                  <a:srgbClr val="ABB2BF"/>
                </a:solidFill>
                <a:latin typeface="Consolas" panose="020B0609020204030204" pitchFamily="49" charset="0"/>
              </a:rPr>
              <a:t> </a:t>
            </a:r>
            <a:r>
              <a:rPr lang="en-US" sz="1600">
                <a:solidFill>
                  <a:srgbClr val="2BBAC5"/>
                </a:solidFill>
                <a:latin typeface="Consolas" panose="020B0609020204030204" pitchFamily="49" charset="0"/>
              </a:rPr>
              <a:t>&lt;-</a:t>
            </a:r>
            <a:r>
              <a:rPr lang="en-US" sz="1600">
                <a:solidFill>
                  <a:srgbClr val="ABB2BF"/>
                </a:solidFill>
                <a:latin typeface="Consolas" panose="020B0609020204030204" pitchFamily="49" charset="0"/>
              </a:rPr>
              <a:t> </a:t>
            </a:r>
            <a:r>
              <a:rPr lang="en-US" sz="1600">
                <a:solidFill>
                  <a:srgbClr val="61AFEF"/>
                </a:solidFill>
                <a:latin typeface="Consolas" panose="020B0609020204030204" pitchFamily="49" charset="0"/>
              </a:rPr>
              <a:t>read_excel</a:t>
            </a:r>
            <a:r>
              <a:rPr lang="en-US" sz="1600">
                <a:solidFill>
                  <a:srgbClr val="ABB2BF"/>
                </a:solidFill>
                <a:latin typeface="Consolas" panose="020B0609020204030204" pitchFamily="49" charset="0"/>
              </a:rPr>
              <a:t>(</a:t>
            </a:r>
            <a:r>
              <a:rPr lang="en-US" sz="1600">
                <a:solidFill>
                  <a:srgbClr val="89CA78"/>
                </a:solidFill>
                <a:latin typeface="Consolas" panose="020B0609020204030204" pitchFamily="49" charset="0"/>
              </a:rPr>
              <a:t>"C:/Users/hp/Desktop/form.xlsx"</a:t>
            </a:r>
            <a:r>
              <a:rPr lang="en-US" sz="1600">
                <a:solidFill>
                  <a:srgbClr val="ABB2BF"/>
                </a:solidFill>
                <a:latin typeface="Consolas" panose="020B0609020204030204" pitchFamily="49" charset="0"/>
              </a:rPr>
              <a:t>)</a:t>
            </a:r>
            <a:br>
              <a:rPr lang="en-US" sz="1600">
                <a:solidFill>
                  <a:srgbClr val="ABB2BF"/>
                </a:solidFill>
                <a:latin typeface="Consolas" panose="020B0609020204030204" pitchFamily="49" charset="0"/>
              </a:rPr>
            </a:br>
            <a:r>
              <a:rPr lang="en-US" sz="1600">
                <a:solidFill>
                  <a:srgbClr val="2BBAC5"/>
                </a:solidFill>
                <a:latin typeface="Consolas" panose="020B0609020204030204" pitchFamily="49" charset="0"/>
              </a:rPr>
              <a:t>View</a:t>
            </a:r>
            <a:r>
              <a:rPr lang="en-US" sz="1600">
                <a:solidFill>
                  <a:srgbClr val="ABB2BF"/>
                </a:solidFill>
                <a:latin typeface="Consolas" panose="020B0609020204030204" pitchFamily="49" charset="0"/>
              </a:rPr>
              <a:t>(</a:t>
            </a:r>
            <a:r>
              <a:rPr lang="en-US" sz="1600">
                <a:solidFill>
                  <a:srgbClr val="EF596F"/>
                </a:solidFill>
                <a:latin typeface="Consolas" panose="020B0609020204030204" pitchFamily="49" charset="0"/>
              </a:rPr>
              <a:t>M</a:t>
            </a:r>
            <a:r>
              <a:rPr lang="en-US" sz="1600">
                <a:solidFill>
                  <a:srgbClr val="ABB2BF"/>
                </a:solidFill>
                <a:latin typeface="Consolas" panose="020B0609020204030204" pitchFamily="49" charset="0"/>
              </a:rPr>
              <a:t>)</a:t>
            </a:r>
            <a:br>
              <a:rPr lang="en-US" sz="1600">
                <a:solidFill>
                  <a:srgbClr val="ABB2BF"/>
                </a:solidFill>
                <a:latin typeface="Consolas" panose="020B0609020204030204" pitchFamily="49" charset="0"/>
              </a:rPr>
            </a:br>
            <a:r>
              <a:rPr lang="fr-MA" sz="1600">
                <a:solidFill>
                  <a:srgbClr val="2BBAC5"/>
                </a:solidFill>
                <a:latin typeface="Consolas" panose="020B0609020204030204" pitchFamily="49" charset="0"/>
              </a:rPr>
              <a:t>colnames</a:t>
            </a:r>
            <a:r>
              <a:rPr lang="fr-MA" sz="1600">
                <a:solidFill>
                  <a:srgbClr val="ABB2BF"/>
                </a:solidFill>
                <a:latin typeface="Consolas" panose="020B0609020204030204" pitchFamily="49" charset="0"/>
              </a:rPr>
              <a:t>(</a:t>
            </a:r>
            <a:r>
              <a:rPr lang="fr-MA" sz="1600">
                <a:solidFill>
                  <a:srgbClr val="EF596F"/>
                </a:solidFill>
                <a:latin typeface="Consolas" panose="020B0609020204030204" pitchFamily="49" charset="0"/>
              </a:rPr>
              <a:t>M</a:t>
            </a:r>
            <a:r>
              <a:rPr lang="fr-MA" sz="1600">
                <a:solidFill>
                  <a:srgbClr val="ABB2BF"/>
                </a:solidFill>
                <a:latin typeface="Consolas" panose="020B0609020204030204" pitchFamily="49" charset="0"/>
              </a:rPr>
              <a:t>)</a:t>
            </a:r>
            <a:r>
              <a:rPr lang="fr-MA" sz="1600">
                <a:solidFill>
                  <a:srgbClr val="2BBAC5"/>
                </a:solidFill>
                <a:latin typeface="Consolas" panose="020B0609020204030204" pitchFamily="49" charset="0"/>
              </a:rPr>
              <a:t>&lt;-c</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"email"</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"genre"</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"age"</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"filiere"</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"itemA1"</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"itemA2"</a:t>
            </a:r>
            <a:r>
              <a:rPr lang="fr-MA" sz="1600">
                <a:solidFill>
                  <a:srgbClr val="ABB2BF"/>
                </a:solidFill>
                <a:latin typeface="Consolas" panose="020B0609020204030204" pitchFamily="49" charset="0"/>
              </a:rPr>
              <a:t>,</a:t>
            </a:r>
            <a:br>
              <a:rPr lang="fr-MA" sz="1600">
                <a:solidFill>
                  <a:srgbClr val="ABB2BF"/>
                </a:solidFill>
                <a:latin typeface="Consolas" panose="020B0609020204030204" pitchFamily="49" charset="0"/>
              </a:rPr>
            </a:br>
            <a:r>
              <a:rPr lang="fr-MA" sz="1600">
                <a:solidFill>
                  <a:srgbClr val="89CA78"/>
                </a:solidFill>
                <a:latin typeface="Consolas" panose="020B0609020204030204" pitchFamily="49" charset="0"/>
              </a:rPr>
              <a:t>"itemA3"</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"itemA4"</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"itemA5"</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"itemI1"</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"itemI2"</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"itemI3"</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"itemI4"</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"itemUT1"</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"itemUT2"</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"itemUT3"</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"itemUT4"</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"itemU1"</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"itemU2"</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"itemU3"</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"itemU4"</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"itemf1"</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"itemf2"</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"itemf3"</a:t>
            </a:r>
            <a:r>
              <a:rPr lang="fr-MA" sz="1600">
                <a:solidFill>
                  <a:srgbClr val="ABB2BF"/>
                </a:solidFill>
                <a:latin typeface="Consolas" panose="020B0609020204030204" pitchFamily="49" charset="0"/>
              </a:rPr>
              <a:t>,</a:t>
            </a:r>
            <a:r>
              <a:rPr lang="fr-MA" sz="1600">
                <a:solidFill>
                  <a:srgbClr val="89CA78"/>
                </a:solidFill>
                <a:latin typeface="Consolas" panose="020B0609020204030204" pitchFamily="49" charset="0"/>
              </a:rPr>
              <a:t>"itemf4"</a:t>
            </a:r>
            <a:r>
              <a:rPr lang="fr-MA" sz="1600">
                <a:solidFill>
                  <a:srgbClr val="ABB2BF"/>
                </a:solidFill>
                <a:latin typeface="Consolas" panose="020B0609020204030204" pitchFamily="49" charset="0"/>
              </a:rPr>
              <a:t>)</a:t>
            </a:r>
            <a:br>
              <a:rPr lang="fr-MA" sz="1600">
                <a:solidFill>
                  <a:srgbClr val="ABB2BF"/>
                </a:solidFill>
                <a:latin typeface="Consolas" panose="020B0609020204030204" pitchFamily="49" charset="0"/>
              </a:rPr>
            </a:br>
            <a:r>
              <a:rPr lang="en-US" sz="1600">
                <a:solidFill>
                  <a:srgbClr val="ABB2BF"/>
                </a:solidFill>
                <a:latin typeface="Consolas" panose="020B0609020204030204" pitchFamily="49" charset="0"/>
              </a:rPr>
              <a:t/>
            </a:r>
            <a:br>
              <a:rPr lang="en-US" sz="1600">
                <a:solidFill>
                  <a:srgbClr val="ABB2BF"/>
                </a:solidFill>
                <a:latin typeface="Consolas" panose="020B0609020204030204" pitchFamily="49" charset="0"/>
              </a:rPr>
            </a:br>
            <a:endParaRPr lang="en-US" sz="1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54942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Google Shape;202;p23">
            <a:extLst>
              <a:ext uri="{FF2B5EF4-FFF2-40B4-BE49-F238E27FC236}">
                <a16:creationId xmlns:a16="http://schemas.microsoft.com/office/drawing/2014/main" xmlns="" id="{4BC381F8-9255-436F-B5F5-A2B45FD7F984}"/>
              </a:ext>
            </a:extLst>
          </p:cNvPr>
          <p:cNvSpPr txBox="1">
            <a:spLocks noGrp="1"/>
          </p:cNvSpPr>
          <p:nvPr>
            <p:ph type="title" idx="2"/>
          </p:nvPr>
        </p:nvSpPr>
        <p:spPr>
          <a:xfrm>
            <a:off x="2261508" y="0"/>
            <a:ext cx="4620984" cy="76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900" b="1" dirty="0" err="1"/>
              <a:t>Importing</a:t>
            </a:r>
            <a:r>
              <a:rPr lang="fr-FR" sz="3900" b="1" dirty="0"/>
              <a:t> Data</a:t>
            </a:r>
            <a:endParaRPr sz="3900" b="1" dirty="0"/>
          </a:p>
        </p:txBody>
      </p:sp>
      <p:pic>
        <p:nvPicPr>
          <p:cNvPr id="7" name="Picture 6">
            <a:extLst>
              <a:ext uri="{FF2B5EF4-FFF2-40B4-BE49-F238E27FC236}">
                <a16:creationId xmlns:a16="http://schemas.microsoft.com/office/drawing/2014/main" xmlns="" id="{CF7BB4A5-902B-4CC1-8BC8-2D664DC14976}"/>
              </a:ext>
            </a:extLst>
          </p:cNvPr>
          <p:cNvPicPr>
            <a:picLocks noChangeAspect="1"/>
          </p:cNvPicPr>
          <p:nvPr/>
        </p:nvPicPr>
        <p:blipFill>
          <a:blip r:embed="rId3"/>
          <a:stretch>
            <a:fillRect/>
          </a:stretch>
        </p:blipFill>
        <p:spPr>
          <a:xfrm>
            <a:off x="1054223" y="990600"/>
            <a:ext cx="7035553" cy="3774281"/>
          </a:xfrm>
          <a:prstGeom prst="rect">
            <a:avLst/>
          </a:prstGeom>
        </p:spPr>
      </p:pic>
    </p:spTree>
    <p:extLst>
      <p:ext uri="{BB962C8B-B14F-4D97-AF65-F5344CB8AC3E}">
        <p14:creationId xmlns:p14="http://schemas.microsoft.com/office/powerpoint/2010/main" val="412917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A7ED4-C869-55CB-B310-EA2E64921FFE}"/>
              </a:ext>
            </a:extLst>
          </p:cNvPr>
          <p:cNvSpPr>
            <a:spLocks noGrp="1"/>
          </p:cNvSpPr>
          <p:nvPr>
            <p:ph type="title"/>
          </p:nvPr>
        </p:nvSpPr>
        <p:spPr>
          <a:xfrm>
            <a:off x="2917845" y="1796505"/>
            <a:ext cx="3308310" cy="2793330"/>
          </a:xfrm>
        </p:spPr>
        <p:txBody>
          <a:bodyPr/>
          <a:lstStyle/>
          <a:p>
            <a:r>
              <a:rPr lang="fr-MA" sz="900" b="0" dirty="0">
                <a:solidFill>
                  <a:srgbClr val="D55FDE"/>
                </a:solidFill>
                <a:effectLst/>
                <a:latin typeface="Consolas" panose="020B0609020204030204" pitchFamily="49" charset="0"/>
              </a:rPr>
              <a:t>if</a:t>
            </a:r>
            <a:r>
              <a:rPr lang="fr-MA" sz="900" b="0" dirty="0">
                <a:solidFill>
                  <a:srgbClr val="ABB2BF"/>
                </a:solidFill>
                <a:effectLst/>
                <a:latin typeface="Consolas" panose="020B0609020204030204" pitchFamily="49" charset="0"/>
              </a:rPr>
              <a:t>(</a:t>
            </a:r>
            <a:r>
              <a:rPr lang="fr-MA" sz="900" b="0" dirty="0" err="1">
                <a:solidFill>
                  <a:srgbClr val="2BBAC5"/>
                </a:solidFill>
                <a:effectLst/>
                <a:latin typeface="Consolas" panose="020B0609020204030204" pitchFamily="49" charset="0"/>
              </a:rPr>
              <a:t>is.character</a:t>
            </a:r>
            <a:r>
              <a:rPr lang="fr-MA" sz="900" b="0" dirty="0">
                <a:solidFill>
                  <a:srgbClr val="ABB2BF"/>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a:solidFill>
                  <a:srgbClr val="D55FDE"/>
                </a:solidFill>
                <a:effectLst/>
                <a:latin typeface="Consolas" panose="020B0609020204030204" pitchFamily="49" charset="0"/>
              </a:rPr>
              <a:t>for</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 </a:t>
            </a:r>
            <a:r>
              <a:rPr lang="fr-MA" sz="900" b="0" dirty="0">
                <a:solidFill>
                  <a:srgbClr val="D55FDE"/>
                </a:solidFill>
                <a:effectLst/>
                <a:latin typeface="Consolas" panose="020B0609020204030204" pitchFamily="49" charset="0"/>
              </a:rPr>
              <a:t>in</a:t>
            </a:r>
            <a:r>
              <a:rPr lang="fr-MA" sz="900" b="0" dirty="0">
                <a:solidFill>
                  <a:srgbClr val="ABB2BF"/>
                </a:solidFill>
                <a:effectLst/>
                <a:latin typeface="Consolas" panose="020B0609020204030204" pitchFamily="49" charset="0"/>
              </a:rPr>
              <a:t> </a:t>
            </a:r>
            <a:r>
              <a:rPr lang="fr-MA" sz="900" b="0" dirty="0">
                <a:solidFill>
                  <a:srgbClr val="D19A66"/>
                </a:solidFill>
                <a:effectLst/>
                <a:latin typeface="Consolas" panose="020B0609020204030204" pitchFamily="49" charset="0"/>
              </a:rPr>
              <a:t>1</a:t>
            </a:r>
            <a:r>
              <a:rPr lang="fr-MA" sz="900" b="0" dirty="0">
                <a:solidFill>
                  <a:srgbClr val="D55FDE"/>
                </a:solidFill>
                <a:effectLst/>
                <a:latin typeface="Consolas" panose="020B0609020204030204" pitchFamily="49" charset="0"/>
              </a:rPr>
              <a:t>:</a:t>
            </a:r>
            <a:r>
              <a:rPr lang="fr-MA" sz="900" b="0" dirty="0">
                <a:solidFill>
                  <a:srgbClr val="2BBAC5"/>
                </a:solidFill>
                <a:effectLst/>
                <a:latin typeface="Consolas" panose="020B0609020204030204" pitchFamily="49" charset="0"/>
              </a:rPr>
              <a:t>length</a:t>
            </a:r>
            <a:r>
              <a:rPr lang="fr-MA" sz="900" b="0" dirty="0">
                <a:solidFill>
                  <a:srgbClr val="ABB2BF"/>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a:solidFill>
                  <a:srgbClr val="D55FDE"/>
                </a:solidFill>
                <a:effectLst/>
                <a:latin typeface="Consolas" panose="020B0609020204030204" pitchFamily="49" charset="0"/>
              </a:rPr>
              <a:t>if</a:t>
            </a:r>
            <a:r>
              <a:rPr lang="fr-MA" sz="900" b="0" dirty="0">
                <a:solidFill>
                  <a:srgbClr val="ABB2BF"/>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2BBAC5"/>
                </a:solidFill>
                <a:effectLst/>
                <a:latin typeface="Consolas" panose="020B0609020204030204" pitchFamily="49" charset="0"/>
              </a:rPr>
              <a:t>==</a:t>
            </a:r>
            <a:r>
              <a:rPr lang="fr-MA" sz="900" b="0" dirty="0">
                <a:solidFill>
                  <a:srgbClr val="89CA78"/>
                </a:solidFill>
                <a:effectLst/>
                <a:latin typeface="Consolas" panose="020B0609020204030204" pitchFamily="49" charset="0"/>
              </a:rPr>
              <a:t>"</a:t>
            </a:r>
            <a:r>
              <a:rPr lang="fr-MA" sz="900" b="0" dirty="0" err="1">
                <a:solidFill>
                  <a:srgbClr val="89CA78"/>
                </a:solidFill>
                <a:effectLst/>
                <a:latin typeface="Consolas" panose="020B0609020204030204" pitchFamily="49" charset="0"/>
              </a:rPr>
              <a:t>Genie</a:t>
            </a:r>
            <a:r>
              <a:rPr lang="fr-MA" sz="900" b="0" dirty="0">
                <a:solidFill>
                  <a:srgbClr val="89CA78"/>
                </a:solidFill>
                <a:effectLst/>
                <a:latin typeface="Consolas" panose="020B0609020204030204" pitchFamily="49" charset="0"/>
              </a:rPr>
              <a:t> Informatique"</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89CA78"/>
                </a:solidFill>
                <a:effectLst/>
                <a:latin typeface="Consolas" panose="020B0609020204030204" pitchFamily="49" charset="0"/>
              </a:rPr>
              <a:t>"1"</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D55FDE"/>
                </a:solidFill>
                <a:effectLst/>
                <a:latin typeface="Consolas" panose="020B0609020204030204" pitchFamily="49" charset="0"/>
              </a:rPr>
              <a:t>else</a:t>
            </a:r>
            <a:r>
              <a:rPr lang="fr-MA" sz="900" b="0" dirty="0">
                <a:solidFill>
                  <a:srgbClr val="ABB2BF"/>
                </a:solidFill>
                <a:effectLst/>
                <a:latin typeface="Consolas" panose="020B0609020204030204" pitchFamily="49" charset="0"/>
              </a:rPr>
              <a:t> </a:t>
            </a:r>
            <a:r>
              <a:rPr lang="fr-MA" sz="900" b="0" dirty="0">
                <a:solidFill>
                  <a:srgbClr val="D55FDE"/>
                </a:solidFill>
                <a:effectLst/>
                <a:latin typeface="Consolas" panose="020B0609020204030204" pitchFamily="49" charset="0"/>
              </a:rPr>
              <a:t>if</a:t>
            </a:r>
            <a:r>
              <a:rPr lang="fr-MA" sz="900" b="0" dirty="0">
                <a:solidFill>
                  <a:srgbClr val="ABB2BF"/>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2BBAC5"/>
                </a:solidFill>
                <a:effectLst/>
                <a:latin typeface="Consolas" panose="020B0609020204030204" pitchFamily="49" charset="0"/>
              </a:rPr>
              <a:t>==</a:t>
            </a:r>
            <a:r>
              <a:rPr lang="fr-MA" sz="900" b="0" dirty="0">
                <a:solidFill>
                  <a:srgbClr val="89CA78"/>
                </a:solidFill>
                <a:effectLst/>
                <a:latin typeface="Consolas" panose="020B0609020204030204" pitchFamily="49" charset="0"/>
              </a:rPr>
              <a:t>"</a:t>
            </a:r>
            <a:r>
              <a:rPr lang="fr-MA" sz="900" b="0" dirty="0" err="1">
                <a:solidFill>
                  <a:srgbClr val="89CA78"/>
                </a:solidFill>
                <a:effectLst/>
                <a:latin typeface="Consolas" panose="020B0609020204030204" pitchFamily="49" charset="0"/>
              </a:rPr>
              <a:t>Genie</a:t>
            </a:r>
            <a:r>
              <a:rPr lang="fr-MA" sz="900" b="0" dirty="0">
                <a:solidFill>
                  <a:srgbClr val="89CA78"/>
                </a:solidFill>
                <a:effectLst/>
                <a:latin typeface="Consolas" panose="020B0609020204030204" pitchFamily="49" charset="0"/>
              </a:rPr>
              <a:t> industrielle"</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89CA78"/>
                </a:solidFill>
                <a:effectLst/>
                <a:latin typeface="Consolas" panose="020B0609020204030204" pitchFamily="49" charset="0"/>
              </a:rPr>
              <a:t>"2"</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D55FDE"/>
                </a:solidFill>
                <a:effectLst/>
                <a:latin typeface="Consolas" panose="020B0609020204030204" pitchFamily="49" charset="0"/>
              </a:rPr>
              <a:t>else</a:t>
            </a:r>
            <a:r>
              <a:rPr lang="fr-MA" sz="900" b="0" dirty="0">
                <a:solidFill>
                  <a:srgbClr val="ABB2BF"/>
                </a:solidFill>
                <a:effectLst/>
                <a:latin typeface="Consolas" panose="020B0609020204030204" pitchFamily="49" charset="0"/>
              </a:rPr>
              <a:t> </a:t>
            </a:r>
            <a:r>
              <a:rPr lang="fr-MA" sz="900" b="0" dirty="0">
                <a:solidFill>
                  <a:srgbClr val="D55FDE"/>
                </a:solidFill>
                <a:effectLst/>
                <a:latin typeface="Consolas" panose="020B0609020204030204" pitchFamily="49" charset="0"/>
              </a:rPr>
              <a:t>if</a:t>
            </a:r>
            <a:r>
              <a:rPr lang="fr-MA" sz="900" b="0" dirty="0">
                <a:solidFill>
                  <a:srgbClr val="ABB2BF"/>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2BBAC5"/>
                </a:solidFill>
                <a:effectLst/>
                <a:latin typeface="Consolas" panose="020B0609020204030204" pitchFamily="49" charset="0"/>
              </a:rPr>
              <a:t>==</a:t>
            </a:r>
            <a:r>
              <a:rPr lang="fr-MA" sz="900" b="0" dirty="0">
                <a:solidFill>
                  <a:srgbClr val="89CA78"/>
                </a:solidFill>
                <a:effectLst/>
                <a:latin typeface="Consolas" panose="020B0609020204030204" pitchFamily="49" charset="0"/>
              </a:rPr>
              <a:t>"</a:t>
            </a:r>
            <a:r>
              <a:rPr lang="fr-MA" sz="900" b="0" dirty="0" err="1">
                <a:solidFill>
                  <a:srgbClr val="89CA78"/>
                </a:solidFill>
                <a:effectLst/>
                <a:latin typeface="Consolas" panose="020B0609020204030204" pitchFamily="49" charset="0"/>
              </a:rPr>
              <a:t>Genie</a:t>
            </a:r>
            <a:r>
              <a:rPr lang="fr-MA" sz="900" b="0" dirty="0">
                <a:solidFill>
                  <a:srgbClr val="89CA78"/>
                </a:solidFill>
                <a:effectLst/>
                <a:latin typeface="Consolas" panose="020B0609020204030204" pitchFamily="49" charset="0"/>
              </a:rPr>
              <a:t> </a:t>
            </a:r>
            <a:r>
              <a:rPr lang="fr-MA" sz="900" b="0" dirty="0" err="1">
                <a:solidFill>
                  <a:srgbClr val="89CA78"/>
                </a:solidFill>
                <a:effectLst/>
                <a:latin typeface="Consolas" panose="020B0609020204030204" pitchFamily="49" charset="0"/>
              </a:rPr>
              <a:t>electrique</a:t>
            </a:r>
            <a:r>
              <a:rPr lang="fr-MA" sz="900" b="0" dirty="0">
                <a:solidFill>
                  <a:srgbClr val="89CA78"/>
                </a:solidFill>
                <a:effectLst/>
                <a:latin typeface="Consolas" panose="020B0609020204030204" pitchFamily="49" charset="0"/>
              </a:rPr>
              <a:t>"</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89CA78"/>
                </a:solidFill>
                <a:effectLst/>
                <a:latin typeface="Consolas" panose="020B0609020204030204" pitchFamily="49" charset="0"/>
              </a:rPr>
              <a:t>"3"</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D55FDE"/>
                </a:solidFill>
                <a:effectLst/>
                <a:latin typeface="Consolas" panose="020B0609020204030204" pitchFamily="49" charset="0"/>
              </a:rPr>
              <a:t>else</a:t>
            </a:r>
            <a:r>
              <a:rPr lang="fr-MA" sz="900" b="0" dirty="0">
                <a:solidFill>
                  <a:srgbClr val="ABB2BF"/>
                </a:solidFill>
                <a:effectLst/>
                <a:latin typeface="Consolas" panose="020B0609020204030204" pitchFamily="49" charset="0"/>
              </a:rPr>
              <a:t> </a:t>
            </a:r>
            <a:r>
              <a:rPr lang="fr-MA" sz="900" b="0" dirty="0">
                <a:solidFill>
                  <a:srgbClr val="D55FDE"/>
                </a:solidFill>
                <a:effectLst/>
                <a:latin typeface="Consolas" panose="020B0609020204030204" pitchFamily="49" charset="0"/>
              </a:rPr>
              <a:t>if</a:t>
            </a:r>
            <a:r>
              <a:rPr lang="fr-MA" sz="900" b="0" dirty="0">
                <a:solidFill>
                  <a:srgbClr val="ABB2BF"/>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2BBAC5"/>
                </a:solidFill>
                <a:effectLst/>
                <a:latin typeface="Consolas" panose="020B0609020204030204" pitchFamily="49" charset="0"/>
              </a:rPr>
              <a:t>==</a:t>
            </a:r>
            <a:r>
              <a:rPr lang="fr-MA" sz="900" b="0" dirty="0">
                <a:solidFill>
                  <a:srgbClr val="89CA78"/>
                </a:solidFill>
                <a:effectLst/>
                <a:latin typeface="Consolas" panose="020B0609020204030204" pitchFamily="49" charset="0"/>
              </a:rPr>
              <a:t>"</a:t>
            </a:r>
            <a:r>
              <a:rPr lang="fr-MA" sz="900" b="0" dirty="0" err="1">
                <a:solidFill>
                  <a:srgbClr val="89CA78"/>
                </a:solidFill>
                <a:effectLst/>
                <a:latin typeface="Consolas" panose="020B0609020204030204" pitchFamily="49" charset="0"/>
              </a:rPr>
              <a:t>Genie</a:t>
            </a:r>
            <a:r>
              <a:rPr lang="fr-MA" sz="900" b="0" dirty="0">
                <a:solidFill>
                  <a:srgbClr val="89CA78"/>
                </a:solidFill>
                <a:effectLst/>
                <a:latin typeface="Consolas" panose="020B0609020204030204" pitchFamily="49" charset="0"/>
              </a:rPr>
              <a:t> civil"</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89CA78"/>
                </a:solidFill>
                <a:effectLst/>
                <a:latin typeface="Consolas" panose="020B0609020204030204" pitchFamily="49" charset="0"/>
              </a:rPr>
              <a:t>"4"</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D55FDE"/>
                </a:solidFill>
                <a:effectLst/>
                <a:latin typeface="Consolas" panose="020B0609020204030204" pitchFamily="49" charset="0"/>
              </a:rPr>
              <a:t>else</a:t>
            </a:r>
            <a:r>
              <a:rPr lang="fr-MA" sz="900" b="0" dirty="0">
                <a:solidFill>
                  <a:srgbClr val="ABB2BF"/>
                </a:solidFill>
                <a:effectLst/>
                <a:latin typeface="Consolas" panose="020B0609020204030204" pitchFamily="49" charset="0"/>
              </a:rPr>
              <a:t> </a:t>
            </a:r>
            <a:r>
              <a:rPr lang="fr-MA" sz="900" b="0" dirty="0">
                <a:solidFill>
                  <a:srgbClr val="D55FDE"/>
                </a:solidFill>
                <a:effectLst/>
                <a:latin typeface="Consolas" panose="020B0609020204030204" pitchFamily="49" charset="0"/>
              </a:rPr>
              <a:t>if</a:t>
            </a:r>
            <a:r>
              <a:rPr lang="fr-MA" sz="900" b="0" dirty="0">
                <a:solidFill>
                  <a:srgbClr val="ABB2BF"/>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2BBAC5"/>
                </a:solidFill>
                <a:effectLst/>
                <a:latin typeface="Consolas" panose="020B0609020204030204" pitchFamily="49" charset="0"/>
              </a:rPr>
              <a:t>==</a:t>
            </a:r>
            <a:r>
              <a:rPr lang="fr-MA" sz="900" b="0" dirty="0">
                <a:solidFill>
                  <a:srgbClr val="89CA78"/>
                </a:solidFill>
                <a:effectLst/>
                <a:latin typeface="Consolas" panose="020B0609020204030204" pitchFamily="49" charset="0"/>
              </a:rPr>
              <a:t>"</a:t>
            </a:r>
            <a:r>
              <a:rPr lang="fr-MA" sz="900" b="0" dirty="0" err="1">
                <a:solidFill>
                  <a:srgbClr val="89CA78"/>
                </a:solidFill>
                <a:effectLst/>
                <a:latin typeface="Consolas" panose="020B0609020204030204" pitchFamily="49" charset="0"/>
              </a:rPr>
              <a:t>Genie</a:t>
            </a:r>
            <a:r>
              <a:rPr lang="fr-MA" sz="900" b="0" dirty="0">
                <a:solidFill>
                  <a:srgbClr val="89CA78"/>
                </a:solidFill>
                <a:effectLst/>
                <a:latin typeface="Consolas" panose="020B0609020204030204" pitchFamily="49" charset="0"/>
              </a:rPr>
              <a:t> </a:t>
            </a:r>
            <a:r>
              <a:rPr lang="fr-MA" sz="900" b="0" dirty="0" err="1">
                <a:solidFill>
                  <a:srgbClr val="89CA78"/>
                </a:solidFill>
                <a:effectLst/>
                <a:latin typeface="Consolas" panose="020B0609020204030204" pitchFamily="49" charset="0"/>
              </a:rPr>
              <a:t>Mecatronique</a:t>
            </a:r>
            <a:r>
              <a:rPr lang="fr-MA" sz="900" b="0" dirty="0">
                <a:solidFill>
                  <a:srgbClr val="89CA78"/>
                </a:solidFill>
                <a:effectLst/>
                <a:latin typeface="Consolas" panose="020B0609020204030204" pitchFamily="49" charset="0"/>
              </a:rPr>
              <a:t>"</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89CA78"/>
                </a:solidFill>
                <a:effectLst/>
                <a:latin typeface="Consolas" panose="020B0609020204030204" pitchFamily="49" charset="0"/>
              </a:rPr>
              <a:t>"5"</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D55FDE"/>
                </a:solidFill>
                <a:effectLst/>
                <a:latin typeface="Consolas" panose="020B0609020204030204" pitchFamily="49" charset="0"/>
              </a:rPr>
              <a:t>else</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r>
              <a:rPr lang="fr-MA" sz="900" b="0" dirty="0">
                <a:solidFill>
                  <a:srgbClr val="EF596F"/>
                </a:solidFill>
                <a:effectLst/>
                <a:latin typeface="Consolas" panose="020B0609020204030204" pitchFamily="49" charset="0"/>
              </a:rPr>
              <a:t>i</a:t>
            </a:r>
            <a:r>
              <a:rPr lang="fr-MA" sz="900" b="0" dirty="0">
                <a:solidFill>
                  <a:srgbClr val="ABB2BF"/>
                </a:solidFill>
                <a:effectLst/>
                <a:latin typeface="Consolas" panose="020B0609020204030204" pitchFamily="49" charset="0"/>
              </a:rPr>
              <a:t>]=</a:t>
            </a:r>
            <a:r>
              <a:rPr lang="fr-MA" sz="900" b="0" dirty="0">
                <a:solidFill>
                  <a:srgbClr val="89CA78"/>
                </a:solidFill>
                <a:effectLst/>
                <a:latin typeface="Consolas" panose="020B0609020204030204" pitchFamily="49" charset="0"/>
              </a:rPr>
              <a:t>"6"</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  </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2BBAC5"/>
                </a:solidFill>
                <a:effectLst/>
                <a:latin typeface="Consolas" panose="020B0609020204030204" pitchFamily="49" charset="0"/>
              </a:rPr>
              <a:t>&lt;-</a:t>
            </a:r>
            <a:r>
              <a:rPr lang="fr-MA" sz="900" b="0" dirty="0" err="1">
                <a:solidFill>
                  <a:srgbClr val="2BBAC5"/>
                </a:solidFill>
                <a:effectLst/>
                <a:latin typeface="Consolas" panose="020B0609020204030204" pitchFamily="49" charset="0"/>
              </a:rPr>
              <a:t>as.integer</a:t>
            </a:r>
            <a:r>
              <a:rPr lang="fr-MA" sz="900" b="0" dirty="0">
                <a:solidFill>
                  <a:srgbClr val="ABB2BF"/>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M</a:t>
            </a:r>
            <a:r>
              <a:rPr lang="fr-MA" sz="900" b="0" dirty="0" err="1">
                <a:solidFill>
                  <a:srgbClr val="D55FDE"/>
                </a:solidFill>
                <a:effectLst/>
                <a:latin typeface="Consolas" panose="020B0609020204030204" pitchFamily="49" charset="0"/>
              </a:rPr>
              <a:t>$</a:t>
            </a:r>
            <a:r>
              <a:rPr lang="fr-MA" sz="900" b="0" dirty="0" err="1">
                <a:solidFill>
                  <a:srgbClr val="EF596F"/>
                </a:solidFill>
                <a:effectLst/>
                <a:latin typeface="Consolas" panose="020B0609020204030204" pitchFamily="49" charset="0"/>
              </a:rPr>
              <a:t>filiere</a:t>
            </a:r>
            <a:r>
              <a:rPr lang="fr-MA" sz="900" b="0" dirty="0">
                <a:solidFill>
                  <a:srgbClr val="ABB2BF"/>
                </a:solidFill>
                <a:effectLst/>
                <a:latin typeface="Consolas" panose="020B0609020204030204" pitchFamily="49" charset="0"/>
              </a:rPr>
              <a:t>)</a:t>
            </a:r>
            <a:br>
              <a:rPr lang="fr-MA" sz="900" b="0" dirty="0">
                <a:solidFill>
                  <a:srgbClr val="ABB2BF"/>
                </a:solidFill>
                <a:effectLst/>
                <a:latin typeface="Consolas" panose="020B0609020204030204" pitchFamily="49" charset="0"/>
              </a:rPr>
            </a:br>
            <a:r>
              <a:rPr lang="fr-MA" sz="900" b="0" dirty="0">
                <a:solidFill>
                  <a:srgbClr val="ABB2BF"/>
                </a:solidFill>
                <a:effectLst/>
                <a:latin typeface="Consolas" panose="020B0609020204030204" pitchFamily="49" charset="0"/>
              </a:rPr>
              <a:t>}</a:t>
            </a:r>
          </a:p>
        </p:txBody>
      </p:sp>
      <p:sp>
        <p:nvSpPr>
          <p:cNvPr id="3" name="Title 2">
            <a:extLst>
              <a:ext uri="{FF2B5EF4-FFF2-40B4-BE49-F238E27FC236}">
                <a16:creationId xmlns:a16="http://schemas.microsoft.com/office/drawing/2014/main" xmlns="" id="{C35B1734-D3BC-B001-043E-F918CA523888}"/>
              </a:ext>
            </a:extLst>
          </p:cNvPr>
          <p:cNvSpPr>
            <a:spLocks noGrp="1"/>
          </p:cNvSpPr>
          <p:nvPr>
            <p:ph type="title" idx="2"/>
          </p:nvPr>
        </p:nvSpPr>
        <p:spPr>
          <a:xfrm>
            <a:off x="2353400" y="0"/>
            <a:ext cx="6790600" cy="1071600"/>
          </a:xfrm>
        </p:spPr>
        <p:txBody>
          <a:bodyPr/>
          <a:lstStyle/>
          <a:p>
            <a:pPr algn="r"/>
            <a:r>
              <a:rPr lang="en-US" dirty="0"/>
              <a:t>DATA Conversion</a:t>
            </a:r>
            <a:endParaRPr lang="fr-MA" dirty="0"/>
          </a:p>
        </p:txBody>
      </p:sp>
      <p:sp>
        <p:nvSpPr>
          <p:cNvPr id="5" name="Title 2">
            <a:extLst>
              <a:ext uri="{FF2B5EF4-FFF2-40B4-BE49-F238E27FC236}">
                <a16:creationId xmlns:a16="http://schemas.microsoft.com/office/drawing/2014/main" xmlns="" id="{D9D3C05E-1D1E-0EB8-DEB4-79767973B533}"/>
              </a:ext>
            </a:extLst>
          </p:cNvPr>
          <p:cNvSpPr txBox="1">
            <a:spLocks/>
          </p:cNvSpPr>
          <p:nvPr/>
        </p:nvSpPr>
        <p:spPr>
          <a:xfrm>
            <a:off x="570270" y="724905"/>
            <a:ext cx="67906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US" sz="3200" dirty="0" err="1"/>
              <a:t>Filiere</a:t>
            </a:r>
            <a:endParaRPr lang="fr-MA" sz="3200" dirty="0"/>
          </a:p>
        </p:txBody>
      </p:sp>
      <p:pic>
        <p:nvPicPr>
          <p:cNvPr id="6" name="Picture 5">
            <a:extLst>
              <a:ext uri="{FF2B5EF4-FFF2-40B4-BE49-F238E27FC236}">
                <a16:creationId xmlns:a16="http://schemas.microsoft.com/office/drawing/2014/main" xmlns="" id="{5A89D329-B73F-1326-F9E8-3B4E9A1711AD}"/>
              </a:ext>
            </a:extLst>
          </p:cNvPr>
          <p:cNvPicPr>
            <a:picLocks noChangeAspect="1"/>
          </p:cNvPicPr>
          <p:nvPr/>
        </p:nvPicPr>
        <p:blipFill>
          <a:blip r:embed="rId2"/>
          <a:stretch>
            <a:fillRect/>
          </a:stretch>
        </p:blipFill>
        <p:spPr>
          <a:xfrm>
            <a:off x="570270" y="1637102"/>
            <a:ext cx="1974792" cy="3112136"/>
          </a:xfrm>
          <a:prstGeom prst="rect">
            <a:avLst/>
          </a:prstGeom>
          <a:ln w="28575">
            <a:solidFill>
              <a:schemeClr val="accent3">
                <a:lumMod val="75000"/>
              </a:schemeClr>
            </a:solidFill>
          </a:ln>
        </p:spPr>
      </p:pic>
      <p:pic>
        <p:nvPicPr>
          <p:cNvPr id="8" name="Picture 7">
            <a:extLst>
              <a:ext uri="{FF2B5EF4-FFF2-40B4-BE49-F238E27FC236}">
                <a16:creationId xmlns:a16="http://schemas.microsoft.com/office/drawing/2014/main" xmlns="" id="{22CDC16B-E04E-690A-2EFA-E73EFEFE8CFA}"/>
              </a:ext>
            </a:extLst>
          </p:cNvPr>
          <p:cNvPicPr>
            <a:picLocks noChangeAspect="1"/>
          </p:cNvPicPr>
          <p:nvPr/>
        </p:nvPicPr>
        <p:blipFill>
          <a:blip r:embed="rId3"/>
          <a:stretch>
            <a:fillRect/>
          </a:stretch>
        </p:blipFill>
        <p:spPr>
          <a:xfrm>
            <a:off x="6982784" y="1541835"/>
            <a:ext cx="469348" cy="3048000"/>
          </a:xfrm>
          <a:prstGeom prst="rect">
            <a:avLst/>
          </a:prstGeom>
          <a:ln w="28575">
            <a:solidFill>
              <a:schemeClr val="accent3"/>
            </a:solidFill>
          </a:ln>
        </p:spPr>
      </p:pic>
      <p:cxnSp>
        <p:nvCxnSpPr>
          <p:cNvPr id="10" name="Straight Arrow Connector 9">
            <a:extLst>
              <a:ext uri="{FF2B5EF4-FFF2-40B4-BE49-F238E27FC236}">
                <a16:creationId xmlns:a16="http://schemas.microsoft.com/office/drawing/2014/main" xmlns="" id="{2147291B-698D-BEE3-54B2-A38894CDB1AF}"/>
              </a:ext>
            </a:extLst>
          </p:cNvPr>
          <p:cNvCxnSpPr>
            <a:cxnSpLocks/>
          </p:cNvCxnSpPr>
          <p:nvPr/>
        </p:nvCxnSpPr>
        <p:spPr>
          <a:xfrm>
            <a:off x="3079426" y="1526595"/>
            <a:ext cx="2985148" cy="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8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A7ED4-C869-55CB-B310-EA2E64921FFE}"/>
              </a:ext>
            </a:extLst>
          </p:cNvPr>
          <p:cNvSpPr>
            <a:spLocks noGrp="1"/>
          </p:cNvSpPr>
          <p:nvPr>
            <p:ph type="title"/>
          </p:nvPr>
        </p:nvSpPr>
        <p:spPr>
          <a:xfrm>
            <a:off x="2593995" y="1688738"/>
            <a:ext cx="3956010" cy="3316515"/>
          </a:xfrm>
        </p:spPr>
        <p:txBody>
          <a:bodyPr/>
          <a:lstStyle/>
          <a:p>
            <a:r>
              <a:rPr lang="fr-MA" sz="1100" b="0" dirty="0">
                <a:solidFill>
                  <a:srgbClr val="D55FDE"/>
                </a:solidFill>
                <a:effectLst/>
                <a:latin typeface="Consolas" panose="020B0609020204030204" pitchFamily="49" charset="0"/>
              </a:rPr>
              <a:t>if</a:t>
            </a:r>
            <a:r>
              <a:rPr lang="fr-MA" sz="1100" b="0" dirty="0">
                <a:solidFill>
                  <a:srgbClr val="ABB2BF"/>
                </a:solidFill>
                <a:effectLst/>
                <a:latin typeface="Consolas" panose="020B0609020204030204" pitchFamily="49" charset="0"/>
              </a:rPr>
              <a:t>(</a:t>
            </a:r>
            <a:r>
              <a:rPr lang="fr-MA" sz="1100" b="0" dirty="0" err="1">
                <a:solidFill>
                  <a:srgbClr val="2BBAC5"/>
                </a:solidFill>
                <a:effectLst/>
                <a:latin typeface="Consolas" panose="020B0609020204030204" pitchFamily="49" charset="0"/>
              </a:rPr>
              <a:t>is.character</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D55FDE"/>
                </a:solidFill>
                <a:effectLst/>
                <a:latin typeface="Consolas" panose="020B0609020204030204" pitchFamily="49" charset="0"/>
              </a:rPr>
              <a:t>for</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 </a:t>
            </a:r>
            <a:r>
              <a:rPr lang="fr-MA" sz="1100" b="0" dirty="0">
                <a:solidFill>
                  <a:srgbClr val="D55FDE"/>
                </a:solidFill>
                <a:effectLst/>
                <a:latin typeface="Consolas" panose="020B0609020204030204" pitchFamily="49" charset="0"/>
              </a:rPr>
              <a:t>in</a:t>
            </a:r>
            <a:r>
              <a:rPr lang="fr-MA" sz="1100" b="0" dirty="0">
                <a:solidFill>
                  <a:srgbClr val="ABB2BF"/>
                </a:solidFill>
                <a:effectLst/>
                <a:latin typeface="Consolas" panose="020B0609020204030204" pitchFamily="49" charset="0"/>
              </a:rPr>
              <a:t> </a:t>
            </a:r>
            <a:r>
              <a:rPr lang="fr-MA" sz="1100" b="0" dirty="0">
                <a:solidFill>
                  <a:srgbClr val="D19A66"/>
                </a:solidFill>
                <a:effectLst/>
                <a:latin typeface="Consolas" panose="020B0609020204030204" pitchFamily="49" charset="0"/>
              </a:rPr>
              <a:t>1</a:t>
            </a:r>
            <a:r>
              <a:rPr lang="fr-MA" sz="1100" b="0" dirty="0">
                <a:solidFill>
                  <a:srgbClr val="D55FDE"/>
                </a:solidFill>
                <a:effectLst/>
                <a:latin typeface="Consolas" panose="020B0609020204030204" pitchFamily="49" charset="0"/>
              </a:rPr>
              <a:t>:</a:t>
            </a:r>
            <a:r>
              <a:rPr lang="fr-MA" sz="1100" b="0" dirty="0">
                <a:solidFill>
                  <a:srgbClr val="2BBAC5"/>
                </a:solidFill>
                <a:effectLst/>
                <a:latin typeface="Consolas" panose="020B0609020204030204" pitchFamily="49" charset="0"/>
              </a:rPr>
              <a:t>length</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D55FDE"/>
                </a:solidFill>
                <a:effectLst/>
                <a:latin typeface="Consolas" panose="020B0609020204030204" pitchFamily="49" charset="0"/>
              </a:rPr>
              <a:t>if</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2BBAC5"/>
                </a:solidFill>
                <a:effectLst/>
                <a:latin typeface="Consolas" panose="020B0609020204030204" pitchFamily="49" charset="0"/>
              </a:rPr>
              <a:t>==</a:t>
            </a:r>
            <a:r>
              <a:rPr lang="fr-MA" sz="1100" b="0" dirty="0">
                <a:solidFill>
                  <a:srgbClr val="89CA78"/>
                </a:solidFill>
                <a:effectLst/>
                <a:latin typeface="Consolas" panose="020B0609020204030204" pitchFamily="49" charset="0"/>
              </a:rPr>
              <a:t>"Pas du tout d'accord"</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89CA78"/>
                </a:solidFill>
                <a:effectLst/>
                <a:latin typeface="Consolas" panose="020B0609020204030204" pitchFamily="49" charset="0"/>
              </a:rPr>
              <a:t>"1"</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D55FDE"/>
                </a:solidFill>
                <a:effectLst/>
                <a:latin typeface="Consolas" panose="020B0609020204030204" pitchFamily="49" charset="0"/>
              </a:rPr>
              <a:t>if</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2BBAC5"/>
                </a:solidFill>
                <a:effectLst/>
                <a:latin typeface="Consolas" panose="020B0609020204030204" pitchFamily="49" charset="0"/>
              </a:rPr>
              <a:t>==</a:t>
            </a:r>
            <a:r>
              <a:rPr lang="fr-MA" sz="1100" b="0" dirty="0">
                <a:solidFill>
                  <a:srgbClr val="89CA78"/>
                </a:solidFill>
                <a:effectLst/>
                <a:latin typeface="Consolas" panose="020B0609020204030204" pitchFamily="49" charset="0"/>
              </a:rPr>
              <a:t>"Pas D'accord"</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89CA78"/>
                </a:solidFill>
                <a:effectLst/>
                <a:latin typeface="Consolas" panose="020B0609020204030204" pitchFamily="49" charset="0"/>
              </a:rPr>
              <a:t>"2"</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D55FDE"/>
                </a:solidFill>
                <a:effectLst/>
                <a:latin typeface="Consolas" panose="020B0609020204030204" pitchFamily="49" charset="0"/>
              </a:rPr>
              <a:t>if</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2BBAC5"/>
                </a:solidFill>
                <a:effectLst/>
                <a:latin typeface="Consolas" panose="020B0609020204030204" pitchFamily="49" charset="0"/>
              </a:rPr>
              <a:t>==</a:t>
            </a:r>
            <a:r>
              <a:rPr lang="fr-MA" sz="1100" b="0" dirty="0">
                <a:solidFill>
                  <a:srgbClr val="89CA78"/>
                </a:solidFill>
                <a:effectLst/>
                <a:latin typeface="Consolas" panose="020B0609020204030204" pitchFamily="49" charset="0"/>
              </a:rPr>
              <a:t>"Neutre"</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89CA78"/>
                </a:solidFill>
                <a:effectLst/>
                <a:latin typeface="Consolas" panose="020B0609020204030204" pitchFamily="49" charset="0"/>
              </a:rPr>
              <a:t>"3"</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D55FDE"/>
                </a:solidFill>
                <a:effectLst/>
                <a:latin typeface="Consolas" panose="020B0609020204030204" pitchFamily="49" charset="0"/>
              </a:rPr>
              <a:t>if</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2BBAC5"/>
                </a:solidFill>
                <a:effectLst/>
                <a:latin typeface="Consolas" panose="020B0609020204030204" pitchFamily="49" charset="0"/>
              </a:rPr>
              <a:t>==</a:t>
            </a:r>
            <a:r>
              <a:rPr lang="fr-MA" sz="1100" b="0" dirty="0">
                <a:solidFill>
                  <a:srgbClr val="89CA78"/>
                </a:solidFill>
                <a:effectLst/>
                <a:latin typeface="Consolas" panose="020B0609020204030204" pitchFamily="49" charset="0"/>
              </a:rPr>
              <a:t>"D'accord"</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89CA78"/>
                </a:solidFill>
                <a:effectLst/>
                <a:latin typeface="Consolas" panose="020B0609020204030204" pitchFamily="49" charset="0"/>
              </a:rPr>
              <a:t>"4"</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D55FDE"/>
                </a:solidFill>
                <a:effectLst/>
                <a:latin typeface="Consolas" panose="020B0609020204030204" pitchFamily="49" charset="0"/>
              </a:rPr>
              <a:t>if</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2BBAC5"/>
                </a:solidFill>
                <a:effectLst/>
                <a:latin typeface="Consolas" panose="020B0609020204030204" pitchFamily="49" charset="0"/>
              </a:rPr>
              <a:t>==</a:t>
            </a:r>
            <a:r>
              <a:rPr lang="fr-MA" sz="1100" b="0" dirty="0">
                <a:solidFill>
                  <a:srgbClr val="89CA78"/>
                </a:solidFill>
                <a:effectLst/>
                <a:latin typeface="Consolas" panose="020B0609020204030204" pitchFamily="49" charset="0"/>
              </a:rPr>
              <a:t>"Tout à fait d'accord"</a:t>
            </a:r>
            <a:r>
              <a:rPr lang="fr-MA" sz="1100" b="0" dirty="0">
                <a:solidFill>
                  <a:srgbClr val="ABB2BF"/>
                </a:solidFill>
                <a:effectLst/>
                <a:latin typeface="Consolas" panose="020B0609020204030204" pitchFamily="49" charset="0"/>
              </a:rPr>
              <a:t>){</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i</a:t>
            </a:r>
            <a:r>
              <a:rPr lang="fr-MA" sz="1100" b="0" dirty="0">
                <a:solidFill>
                  <a:srgbClr val="ABB2BF"/>
                </a:solidFill>
                <a:effectLst/>
                <a:latin typeface="Consolas" panose="020B0609020204030204" pitchFamily="49" charset="0"/>
              </a:rPr>
              <a:t>]=</a:t>
            </a:r>
            <a:r>
              <a:rPr lang="fr-MA" sz="1100" b="0" dirty="0">
                <a:solidFill>
                  <a:srgbClr val="89CA78"/>
                </a:solidFill>
                <a:effectLst/>
                <a:latin typeface="Consolas" panose="020B0609020204030204" pitchFamily="49" charset="0"/>
              </a:rPr>
              <a:t>"5"</a:t>
            </a:r>
            <a:r>
              <a:rPr lang="fr-MA" sz="1100" b="0" dirty="0">
                <a:solidFill>
                  <a:srgbClr val="ABB2BF"/>
                </a:solidFill>
                <a:effectLst/>
                <a:latin typeface="Consolas" panose="020B0609020204030204" pitchFamily="49" charset="0"/>
              </a:rPr>
              <a:t>} </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br>
              <a:rPr lang="fr-MA" sz="1100" b="0" dirty="0">
                <a:solidFill>
                  <a:srgbClr val="ABB2BF"/>
                </a:solidFill>
                <a:effectLst/>
                <a:latin typeface="Consolas" panose="020B0609020204030204" pitchFamily="49" charset="0"/>
              </a:rPr>
            </a:br>
            <a:r>
              <a:rPr lang="fr-MA" sz="1100" b="0" dirty="0">
                <a:solidFill>
                  <a:srgbClr val="ABB2BF"/>
                </a:solidFill>
                <a:effectLst/>
                <a:latin typeface="Consolas" panose="020B0609020204030204" pitchFamily="49" charset="0"/>
              </a:rPr>
              <a:t>  </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2BBAC5"/>
                </a:solidFill>
                <a:effectLst/>
                <a:latin typeface="Consolas" panose="020B0609020204030204" pitchFamily="49" charset="0"/>
              </a:rPr>
              <a:t>&lt;-</a:t>
            </a:r>
            <a:r>
              <a:rPr lang="fr-MA" sz="1100" b="0" dirty="0" err="1">
                <a:solidFill>
                  <a:srgbClr val="2BBAC5"/>
                </a:solidFill>
                <a:effectLst/>
                <a:latin typeface="Consolas" panose="020B0609020204030204" pitchFamily="49" charset="0"/>
              </a:rPr>
              <a:t>as.integer</a:t>
            </a:r>
            <a:r>
              <a:rPr lang="fr-MA" sz="1100" b="0" dirty="0">
                <a:solidFill>
                  <a:srgbClr val="ABB2BF"/>
                </a:solidFill>
                <a:effectLst/>
                <a:latin typeface="Consolas" panose="020B0609020204030204" pitchFamily="49" charset="0"/>
              </a:rPr>
              <a:t>(</a:t>
            </a:r>
            <a:r>
              <a:rPr lang="fr-MA" sz="1100" b="0" dirty="0">
                <a:solidFill>
                  <a:srgbClr val="EF596F"/>
                </a:solidFill>
                <a:effectLst/>
                <a:latin typeface="Consolas" panose="020B0609020204030204" pitchFamily="49" charset="0"/>
              </a:rPr>
              <a:t>M</a:t>
            </a:r>
            <a:r>
              <a:rPr lang="fr-MA" sz="1100" b="0" dirty="0">
                <a:solidFill>
                  <a:srgbClr val="D55FDE"/>
                </a:solidFill>
                <a:effectLst/>
                <a:latin typeface="Consolas" panose="020B0609020204030204" pitchFamily="49" charset="0"/>
              </a:rPr>
              <a:t>$</a:t>
            </a:r>
            <a:r>
              <a:rPr lang="fr-MA" sz="1100" b="0" dirty="0">
                <a:solidFill>
                  <a:srgbClr val="EF596F"/>
                </a:solidFill>
                <a:effectLst/>
                <a:latin typeface="Consolas" panose="020B0609020204030204" pitchFamily="49" charset="0"/>
              </a:rPr>
              <a:t>itemA1</a:t>
            </a:r>
            <a:r>
              <a:rPr lang="fr-MA" sz="1100" b="0" dirty="0">
                <a:solidFill>
                  <a:srgbClr val="ABB2BF"/>
                </a:solidFill>
                <a:effectLst/>
                <a:latin typeface="Consolas" panose="020B0609020204030204" pitchFamily="49" charset="0"/>
              </a:rPr>
              <a:t>) }</a:t>
            </a:r>
          </a:p>
        </p:txBody>
      </p:sp>
      <p:sp>
        <p:nvSpPr>
          <p:cNvPr id="3" name="Title 2">
            <a:extLst>
              <a:ext uri="{FF2B5EF4-FFF2-40B4-BE49-F238E27FC236}">
                <a16:creationId xmlns:a16="http://schemas.microsoft.com/office/drawing/2014/main" xmlns="" id="{C35B1734-D3BC-B001-043E-F918CA523888}"/>
              </a:ext>
            </a:extLst>
          </p:cNvPr>
          <p:cNvSpPr>
            <a:spLocks noGrp="1"/>
          </p:cNvSpPr>
          <p:nvPr>
            <p:ph type="title" idx="2"/>
          </p:nvPr>
        </p:nvSpPr>
        <p:spPr>
          <a:xfrm>
            <a:off x="2353400" y="0"/>
            <a:ext cx="6790600" cy="1071600"/>
          </a:xfrm>
        </p:spPr>
        <p:txBody>
          <a:bodyPr/>
          <a:lstStyle/>
          <a:p>
            <a:pPr algn="r"/>
            <a:r>
              <a:rPr lang="en-US" dirty="0"/>
              <a:t>DATA Conversion</a:t>
            </a:r>
            <a:endParaRPr lang="fr-MA" dirty="0"/>
          </a:p>
        </p:txBody>
      </p:sp>
      <p:sp>
        <p:nvSpPr>
          <p:cNvPr id="5" name="Title 2">
            <a:extLst>
              <a:ext uri="{FF2B5EF4-FFF2-40B4-BE49-F238E27FC236}">
                <a16:creationId xmlns:a16="http://schemas.microsoft.com/office/drawing/2014/main" xmlns="" id="{D9D3C05E-1D1E-0EB8-DEB4-79767973B533}"/>
              </a:ext>
            </a:extLst>
          </p:cNvPr>
          <p:cNvSpPr txBox="1">
            <a:spLocks/>
          </p:cNvSpPr>
          <p:nvPr/>
        </p:nvSpPr>
        <p:spPr>
          <a:xfrm>
            <a:off x="570270" y="724905"/>
            <a:ext cx="67906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US" sz="3200" dirty="0"/>
              <a:t>Items</a:t>
            </a:r>
            <a:endParaRPr lang="fr-MA" sz="3200" dirty="0"/>
          </a:p>
        </p:txBody>
      </p:sp>
      <p:pic>
        <p:nvPicPr>
          <p:cNvPr id="6" name="Picture 5">
            <a:extLst>
              <a:ext uri="{FF2B5EF4-FFF2-40B4-BE49-F238E27FC236}">
                <a16:creationId xmlns:a16="http://schemas.microsoft.com/office/drawing/2014/main" xmlns="" id="{8AC0A235-6045-4358-C61A-9336782B9709}"/>
              </a:ext>
            </a:extLst>
          </p:cNvPr>
          <p:cNvPicPr>
            <a:picLocks noChangeAspect="1"/>
          </p:cNvPicPr>
          <p:nvPr/>
        </p:nvPicPr>
        <p:blipFill>
          <a:blip r:embed="rId2"/>
          <a:stretch>
            <a:fillRect/>
          </a:stretch>
        </p:blipFill>
        <p:spPr>
          <a:xfrm>
            <a:off x="810865" y="1618967"/>
            <a:ext cx="1072423" cy="3135912"/>
          </a:xfrm>
          <a:prstGeom prst="rect">
            <a:avLst/>
          </a:prstGeom>
          <a:ln w="28575">
            <a:solidFill>
              <a:schemeClr val="accent3">
                <a:lumMod val="75000"/>
              </a:schemeClr>
            </a:solidFill>
          </a:ln>
        </p:spPr>
      </p:pic>
      <p:pic>
        <p:nvPicPr>
          <p:cNvPr id="8" name="Picture 7">
            <a:extLst>
              <a:ext uri="{FF2B5EF4-FFF2-40B4-BE49-F238E27FC236}">
                <a16:creationId xmlns:a16="http://schemas.microsoft.com/office/drawing/2014/main" xmlns="" id="{2EC08A11-9BDC-3DB5-753B-2EFD3BB8F381}"/>
              </a:ext>
            </a:extLst>
          </p:cNvPr>
          <p:cNvPicPr>
            <a:picLocks noChangeAspect="1"/>
          </p:cNvPicPr>
          <p:nvPr/>
        </p:nvPicPr>
        <p:blipFill>
          <a:blip r:embed="rId3"/>
          <a:stretch>
            <a:fillRect/>
          </a:stretch>
        </p:blipFill>
        <p:spPr>
          <a:xfrm>
            <a:off x="7207806" y="1520318"/>
            <a:ext cx="696419" cy="3152606"/>
          </a:xfrm>
          <a:prstGeom prst="rect">
            <a:avLst/>
          </a:prstGeom>
          <a:ln w="28575">
            <a:solidFill>
              <a:schemeClr val="accent3">
                <a:lumMod val="75000"/>
              </a:schemeClr>
            </a:solidFill>
          </a:ln>
        </p:spPr>
      </p:pic>
      <p:cxnSp>
        <p:nvCxnSpPr>
          <p:cNvPr id="9" name="Straight Arrow Connector 8">
            <a:extLst>
              <a:ext uri="{FF2B5EF4-FFF2-40B4-BE49-F238E27FC236}">
                <a16:creationId xmlns:a16="http://schemas.microsoft.com/office/drawing/2014/main" xmlns="" id="{330C95CF-BDDF-FFA6-0086-D43548036A0B}"/>
              </a:ext>
            </a:extLst>
          </p:cNvPr>
          <p:cNvCxnSpPr>
            <a:cxnSpLocks/>
          </p:cNvCxnSpPr>
          <p:nvPr/>
        </p:nvCxnSpPr>
        <p:spPr>
          <a:xfrm>
            <a:off x="2911786" y="1520318"/>
            <a:ext cx="2985148" cy="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77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A7ED4-C869-55CB-B310-EA2E64921FFE}"/>
              </a:ext>
            </a:extLst>
          </p:cNvPr>
          <p:cNvSpPr>
            <a:spLocks noGrp="1"/>
          </p:cNvSpPr>
          <p:nvPr>
            <p:ph type="title"/>
          </p:nvPr>
        </p:nvSpPr>
        <p:spPr>
          <a:xfrm>
            <a:off x="957907" y="1505858"/>
            <a:ext cx="7228185" cy="3316515"/>
          </a:xfrm>
        </p:spPr>
        <p:txBody>
          <a:bodyPr/>
          <a:lstStyle/>
          <a:p>
            <a:pPr marL="152400" lvl="0" rtl="0">
              <a:lnSpc>
                <a:spcPct val="100000"/>
              </a:lnSpc>
              <a:spcBef>
                <a:spcPts val="600"/>
              </a:spcBef>
              <a:spcAft>
                <a:spcPts val="0"/>
              </a:spcAft>
              <a:buSzPts val="2400"/>
            </a:pPr>
            <a:r>
              <a:rPr lang="en-US" sz="1100" dirty="0"/>
              <a:t>To do so we have to know the outliers first, using the command: </a:t>
            </a:r>
            <a:r>
              <a:rPr lang="en-US" sz="1100" dirty="0">
                <a:solidFill>
                  <a:srgbClr val="00B0F0"/>
                </a:solidFill>
              </a:rPr>
              <a:t>boxplot(</a:t>
            </a:r>
            <a:r>
              <a:rPr lang="en-US" sz="1100" dirty="0" err="1">
                <a:solidFill>
                  <a:srgbClr val="00B0F0"/>
                </a:solidFill>
              </a:rPr>
              <a:t>M$age</a:t>
            </a:r>
            <a:r>
              <a:rPr lang="en-US" sz="1100" dirty="0">
                <a:solidFill>
                  <a:srgbClr val="00B0F0"/>
                </a:solidFill>
              </a:rPr>
              <a:t>)</a:t>
            </a:r>
            <a:br>
              <a:rPr lang="en-US" sz="1100" dirty="0">
                <a:solidFill>
                  <a:srgbClr val="00B0F0"/>
                </a:solidFill>
              </a:rPr>
            </a:br>
            <a:r>
              <a:rPr lang="en-US" sz="1100" dirty="0">
                <a:solidFill>
                  <a:srgbClr val="00B0F0"/>
                </a:solidFill>
              </a:rPr>
              <a:t/>
            </a:r>
            <a:br>
              <a:rPr lang="en-US" sz="1100" dirty="0">
                <a:solidFill>
                  <a:srgbClr val="00B0F0"/>
                </a:solidFill>
              </a:rPr>
            </a:br>
            <a:endParaRPr lang="en-US" sz="800" dirty="0"/>
          </a:p>
        </p:txBody>
      </p:sp>
      <p:sp>
        <p:nvSpPr>
          <p:cNvPr id="3" name="Title 2">
            <a:extLst>
              <a:ext uri="{FF2B5EF4-FFF2-40B4-BE49-F238E27FC236}">
                <a16:creationId xmlns:a16="http://schemas.microsoft.com/office/drawing/2014/main" xmlns="" id="{C35B1734-D3BC-B001-043E-F918CA523888}"/>
              </a:ext>
            </a:extLst>
          </p:cNvPr>
          <p:cNvSpPr>
            <a:spLocks noGrp="1"/>
          </p:cNvSpPr>
          <p:nvPr>
            <p:ph type="title" idx="2"/>
          </p:nvPr>
        </p:nvSpPr>
        <p:spPr>
          <a:xfrm>
            <a:off x="2353400" y="0"/>
            <a:ext cx="6790600" cy="1071600"/>
          </a:xfrm>
        </p:spPr>
        <p:txBody>
          <a:bodyPr/>
          <a:lstStyle/>
          <a:p>
            <a:pPr algn="r"/>
            <a:r>
              <a:rPr lang="en-US" dirty="0"/>
              <a:t>DATA Cleaning</a:t>
            </a:r>
            <a:endParaRPr lang="fr-MA" dirty="0"/>
          </a:p>
        </p:txBody>
      </p:sp>
      <p:sp>
        <p:nvSpPr>
          <p:cNvPr id="4" name="Oval 3">
            <a:extLst>
              <a:ext uri="{FF2B5EF4-FFF2-40B4-BE49-F238E27FC236}">
                <a16:creationId xmlns:a16="http://schemas.microsoft.com/office/drawing/2014/main" xmlns="" id="{A832F5CE-3579-E021-2E62-D01166F1CED2}"/>
              </a:ext>
            </a:extLst>
          </p:cNvPr>
          <p:cNvSpPr/>
          <p:nvPr/>
        </p:nvSpPr>
        <p:spPr>
          <a:xfrm>
            <a:off x="918700" y="1728633"/>
            <a:ext cx="78413" cy="78413"/>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Title 1">
            <a:extLst>
              <a:ext uri="{FF2B5EF4-FFF2-40B4-BE49-F238E27FC236}">
                <a16:creationId xmlns:a16="http://schemas.microsoft.com/office/drawing/2014/main" xmlns="" id="{9FF63F94-E3F9-98AC-B1DD-3910DB5B3ED0}"/>
              </a:ext>
            </a:extLst>
          </p:cNvPr>
          <p:cNvSpPr txBox="1">
            <a:spLocks/>
          </p:cNvSpPr>
          <p:nvPr/>
        </p:nvSpPr>
        <p:spPr>
          <a:xfrm>
            <a:off x="3752825" y="2052681"/>
            <a:ext cx="1638350" cy="474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fr-MA" sz="1400" dirty="0" err="1">
                <a:solidFill>
                  <a:srgbClr val="2BBAC5"/>
                </a:solidFill>
                <a:latin typeface="Consolas" panose="020B0609020204030204" pitchFamily="49" charset="0"/>
              </a:rPr>
              <a:t>boxplot</a:t>
            </a:r>
            <a:r>
              <a:rPr lang="fr-MA" sz="1400" dirty="0">
                <a:solidFill>
                  <a:srgbClr val="ABB2BF"/>
                </a:solidFill>
                <a:latin typeface="Consolas" panose="020B0609020204030204" pitchFamily="49" charset="0"/>
              </a:rPr>
              <a:t>(</a:t>
            </a:r>
            <a:r>
              <a:rPr lang="fr-MA" sz="1400" dirty="0" err="1">
                <a:solidFill>
                  <a:srgbClr val="EF596F"/>
                </a:solidFill>
                <a:latin typeface="Consolas" panose="020B0609020204030204" pitchFamily="49" charset="0"/>
              </a:rPr>
              <a:t>M</a:t>
            </a:r>
            <a:r>
              <a:rPr lang="fr-MA" sz="1400" dirty="0" err="1">
                <a:solidFill>
                  <a:srgbClr val="D55FDE"/>
                </a:solidFill>
                <a:latin typeface="Consolas" panose="020B0609020204030204" pitchFamily="49" charset="0"/>
              </a:rPr>
              <a:t>$</a:t>
            </a:r>
            <a:r>
              <a:rPr lang="fr-MA" sz="1400" dirty="0" err="1">
                <a:solidFill>
                  <a:srgbClr val="EF596F"/>
                </a:solidFill>
                <a:latin typeface="Consolas" panose="020B0609020204030204" pitchFamily="49" charset="0"/>
              </a:rPr>
              <a:t>age</a:t>
            </a:r>
            <a:r>
              <a:rPr lang="fr-MA" sz="1400" dirty="0">
                <a:solidFill>
                  <a:srgbClr val="ABB2BF"/>
                </a:solidFill>
                <a:latin typeface="Consolas" panose="020B0609020204030204" pitchFamily="49" charset="0"/>
              </a:rPr>
              <a:t>)</a:t>
            </a:r>
          </a:p>
        </p:txBody>
      </p:sp>
      <p:pic>
        <p:nvPicPr>
          <p:cNvPr id="14" name="Picture 13">
            <a:extLst>
              <a:ext uri="{FF2B5EF4-FFF2-40B4-BE49-F238E27FC236}">
                <a16:creationId xmlns:a16="http://schemas.microsoft.com/office/drawing/2014/main" xmlns="" id="{AE18BAC8-EEB0-79FA-9510-A605A65B6B2E}"/>
              </a:ext>
            </a:extLst>
          </p:cNvPr>
          <p:cNvPicPr>
            <a:picLocks noChangeAspect="1"/>
          </p:cNvPicPr>
          <p:nvPr/>
        </p:nvPicPr>
        <p:blipFill>
          <a:blip r:embed="rId2"/>
          <a:stretch>
            <a:fillRect/>
          </a:stretch>
        </p:blipFill>
        <p:spPr>
          <a:xfrm>
            <a:off x="2926080" y="2466981"/>
            <a:ext cx="2960654" cy="2137482"/>
          </a:xfrm>
          <a:prstGeom prst="rect">
            <a:avLst/>
          </a:prstGeom>
        </p:spPr>
      </p:pic>
    </p:spTree>
    <p:extLst>
      <p:ext uri="{BB962C8B-B14F-4D97-AF65-F5344CB8AC3E}">
        <p14:creationId xmlns:p14="http://schemas.microsoft.com/office/powerpoint/2010/main" val="418891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Problematic</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35B1734-D3BC-B001-043E-F918CA523888}"/>
              </a:ext>
            </a:extLst>
          </p:cNvPr>
          <p:cNvSpPr>
            <a:spLocks noGrp="1"/>
          </p:cNvSpPr>
          <p:nvPr>
            <p:ph type="title" idx="2"/>
          </p:nvPr>
        </p:nvSpPr>
        <p:spPr>
          <a:xfrm>
            <a:off x="2353400" y="0"/>
            <a:ext cx="6790600" cy="1071600"/>
          </a:xfrm>
        </p:spPr>
        <p:txBody>
          <a:bodyPr/>
          <a:lstStyle/>
          <a:p>
            <a:pPr algn="r"/>
            <a:r>
              <a:rPr lang="en-US" dirty="0"/>
              <a:t>DATA Cleaning</a:t>
            </a:r>
            <a:endParaRPr lang="fr-MA" dirty="0"/>
          </a:p>
        </p:txBody>
      </p:sp>
      <p:sp>
        <p:nvSpPr>
          <p:cNvPr id="5" name="Title 2">
            <a:extLst>
              <a:ext uri="{FF2B5EF4-FFF2-40B4-BE49-F238E27FC236}">
                <a16:creationId xmlns:a16="http://schemas.microsoft.com/office/drawing/2014/main" xmlns="" id="{D9D3C05E-1D1E-0EB8-DEB4-79767973B533}"/>
              </a:ext>
            </a:extLst>
          </p:cNvPr>
          <p:cNvSpPr txBox="1">
            <a:spLocks/>
          </p:cNvSpPr>
          <p:nvPr/>
        </p:nvSpPr>
        <p:spPr>
          <a:xfrm>
            <a:off x="600750" y="843598"/>
            <a:ext cx="1471890" cy="642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US" sz="3200" dirty="0"/>
              <a:t>Age</a:t>
            </a:r>
            <a:endParaRPr lang="fr-MA" sz="3200" dirty="0"/>
          </a:p>
        </p:txBody>
      </p:sp>
      <p:sp>
        <p:nvSpPr>
          <p:cNvPr id="6" name="TextBox 5">
            <a:extLst>
              <a:ext uri="{FF2B5EF4-FFF2-40B4-BE49-F238E27FC236}">
                <a16:creationId xmlns:a16="http://schemas.microsoft.com/office/drawing/2014/main" xmlns="" id="{F963EAD6-03A2-767C-271E-348948407125}"/>
              </a:ext>
            </a:extLst>
          </p:cNvPr>
          <p:cNvSpPr txBox="1"/>
          <p:nvPr/>
        </p:nvSpPr>
        <p:spPr>
          <a:xfrm>
            <a:off x="2196145" y="1448365"/>
            <a:ext cx="4751710" cy="2246769"/>
          </a:xfrm>
          <a:prstGeom prst="rect">
            <a:avLst/>
          </a:prstGeom>
          <a:noFill/>
        </p:spPr>
        <p:txBody>
          <a:bodyPr wrap="square">
            <a:spAutoFit/>
          </a:bodyPr>
          <a:lstStyle/>
          <a:p>
            <a:r>
              <a:rPr lang="en-US" b="0" dirty="0">
                <a:solidFill>
                  <a:srgbClr val="EF596F"/>
                </a:solidFill>
                <a:effectLst/>
                <a:latin typeface="Consolas" panose="020B0609020204030204" pitchFamily="49" charset="0"/>
              </a:rPr>
              <a:t>j</a:t>
            </a:r>
            <a:r>
              <a:rPr lang="en-US" b="0" dirty="0">
                <a:solidFill>
                  <a:srgbClr val="ABB2BF"/>
                </a:solidFill>
                <a:effectLst/>
                <a:latin typeface="Consolas" panose="020B0609020204030204" pitchFamily="49" charset="0"/>
              </a:rPr>
              <a:t> </a:t>
            </a:r>
            <a:r>
              <a:rPr lang="en-US" b="0" dirty="0">
                <a:solidFill>
                  <a:srgbClr val="2BBAC5"/>
                </a:solidFill>
                <a:effectLst/>
                <a:latin typeface="Consolas" panose="020B0609020204030204" pitchFamily="49" charset="0"/>
              </a:rPr>
              <a:t>&lt;-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0</a:t>
            </a:r>
            <a:endParaRPr lang="en-US" b="0" dirty="0">
              <a:solidFill>
                <a:srgbClr val="ABB2BF"/>
              </a:solidFill>
              <a:effectLst/>
              <a:latin typeface="Consolas" panose="020B0609020204030204" pitchFamily="49" charset="0"/>
            </a:endParaRPr>
          </a:p>
          <a:p>
            <a:r>
              <a:rPr lang="en-US" b="0" dirty="0">
                <a:solidFill>
                  <a:srgbClr val="D55FDE"/>
                </a:solidFill>
                <a:effectLst/>
                <a:latin typeface="Consolas" panose="020B0609020204030204" pitchFamily="49" charset="0"/>
              </a:rPr>
              <a:t>for</a:t>
            </a:r>
            <a:r>
              <a:rPr lang="en-US" b="0" dirty="0">
                <a:solidFill>
                  <a:srgbClr val="ABB2BF"/>
                </a:solidFill>
                <a:effectLst/>
                <a:latin typeface="Consolas" panose="020B0609020204030204" pitchFamily="49" charset="0"/>
              </a:rPr>
              <a:t> (</a:t>
            </a:r>
            <a:r>
              <a:rPr lang="en-US" b="0" dirty="0" err="1">
                <a:solidFill>
                  <a:srgbClr val="EF596F"/>
                </a:solidFill>
                <a:effectLst/>
                <a:latin typeface="Consolas" panose="020B0609020204030204" pitchFamily="49" charset="0"/>
              </a:rPr>
              <a:t>i</a:t>
            </a:r>
            <a:r>
              <a:rPr lang="en-US" b="0" dirty="0">
                <a:solidFill>
                  <a:srgbClr val="ABB2BF"/>
                </a:solidFill>
                <a:effectLst/>
                <a:latin typeface="Consolas" panose="020B0609020204030204" pitchFamily="49" charset="0"/>
              </a:rPr>
              <a:t> </a:t>
            </a:r>
            <a:r>
              <a:rPr lang="en-US" b="0" dirty="0">
                <a:solidFill>
                  <a:srgbClr val="D55FDE"/>
                </a:solidFill>
                <a:effectLst/>
                <a:latin typeface="Consolas" panose="020B0609020204030204" pitchFamily="49" charset="0"/>
              </a:rPr>
              <a:t>in</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1</a:t>
            </a:r>
            <a:r>
              <a:rPr lang="en-US" b="0" dirty="0">
                <a:solidFill>
                  <a:srgbClr val="D55FDE"/>
                </a:solidFill>
                <a:effectLst/>
                <a:latin typeface="Consolas" panose="020B0609020204030204" pitchFamily="49" charset="0"/>
              </a:rPr>
              <a:t>:</a:t>
            </a:r>
            <a:r>
              <a:rPr lang="en-US" b="0" dirty="0">
                <a:solidFill>
                  <a:srgbClr val="2BBAC5"/>
                </a:solidFill>
                <a:effectLst/>
                <a:latin typeface="Consolas" panose="020B0609020204030204" pitchFamily="49" charset="0"/>
              </a:rPr>
              <a:t>length</a:t>
            </a:r>
            <a:r>
              <a:rPr lang="en-US" b="0" dirty="0">
                <a:solidFill>
                  <a:srgbClr val="ABB2BF"/>
                </a:solidFill>
                <a:effectLst/>
                <a:latin typeface="Consolas" panose="020B0609020204030204" pitchFamily="49" charset="0"/>
              </a:rPr>
              <a:t>(</a:t>
            </a:r>
            <a:r>
              <a:rPr lang="en-US" b="0" dirty="0" err="1">
                <a:solidFill>
                  <a:srgbClr val="EF596F"/>
                </a:solidFill>
                <a:effectLst/>
                <a:latin typeface="Consolas" panose="020B0609020204030204" pitchFamily="49" charset="0"/>
              </a:rPr>
              <a:t>M</a:t>
            </a:r>
            <a:r>
              <a:rPr lang="en-US" b="0" dirty="0" err="1">
                <a:solidFill>
                  <a:srgbClr val="D55FDE"/>
                </a:solidFill>
                <a:effectLst/>
                <a:latin typeface="Consolas" panose="020B0609020204030204" pitchFamily="49" charset="0"/>
              </a:rPr>
              <a:t>$</a:t>
            </a:r>
            <a:r>
              <a:rPr lang="en-US" b="0" dirty="0" err="1">
                <a:solidFill>
                  <a:srgbClr val="EF596F"/>
                </a:solidFill>
                <a:effectLst/>
                <a:latin typeface="Consolas" panose="020B0609020204030204" pitchFamily="49" charset="0"/>
              </a:rPr>
              <a:t>age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D55FDE"/>
                </a:solidFill>
                <a:effectLst/>
                <a:latin typeface="Consolas" panose="020B0609020204030204" pitchFamily="49" charset="0"/>
              </a:rPr>
              <a:t>if</a:t>
            </a:r>
            <a:r>
              <a:rPr lang="en-US" b="0" dirty="0">
                <a:solidFill>
                  <a:srgbClr val="ABB2BF"/>
                </a:solidFill>
                <a:effectLst/>
                <a:latin typeface="Consolas" panose="020B0609020204030204" pitchFamily="49" charset="0"/>
              </a:rPr>
              <a:t> (</a:t>
            </a:r>
            <a:r>
              <a:rPr lang="en-US" b="0" dirty="0" err="1">
                <a:solidFill>
                  <a:srgbClr val="EF596F"/>
                </a:solidFill>
                <a:effectLst/>
                <a:latin typeface="Consolas" panose="020B0609020204030204" pitchFamily="49" charset="0"/>
              </a:rPr>
              <a:t>M</a:t>
            </a:r>
            <a:r>
              <a:rPr lang="en-US" b="0" dirty="0" err="1">
                <a:solidFill>
                  <a:srgbClr val="D55FDE"/>
                </a:solidFill>
                <a:effectLst/>
                <a:latin typeface="Consolas" panose="020B0609020204030204" pitchFamily="49" charset="0"/>
              </a:rPr>
              <a:t>$</a:t>
            </a:r>
            <a:r>
              <a:rPr lang="en-US" b="0" dirty="0" err="1">
                <a:solidFill>
                  <a:srgbClr val="EF596F"/>
                </a:solidFill>
                <a:effectLst/>
                <a:latin typeface="Consolas" panose="020B0609020204030204" pitchFamily="49" charset="0"/>
              </a:rPr>
              <a:t>age</a:t>
            </a:r>
            <a:r>
              <a:rPr lang="en-US" b="0" dirty="0">
                <a:solidFill>
                  <a:srgbClr val="ABB2BF"/>
                </a:solidFill>
                <a:effectLst/>
                <a:latin typeface="Consolas" panose="020B0609020204030204" pitchFamily="49" charset="0"/>
              </a:rPr>
              <a:t>[</a:t>
            </a:r>
            <a:r>
              <a:rPr lang="en-US" b="0" dirty="0" err="1">
                <a:solidFill>
                  <a:srgbClr val="EF596F"/>
                </a:solidFill>
                <a:effectLst/>
                <a:latin typeface="Consolas" panose="020B0609020204030204" pitchFamily="49" charset="0"/>
              </a:rPr>
              <a:t>i</a:t>
            </a:r>
            <a:r>
              <a:rPr lang="en-US" b="0" dirty="0">
                <a:solidFill>
                  <a:srgbClr val="ABB2BF"/>
                </a:solidFill>
                <a:effectLst/>
                <a:latin typeface="Consolas" panose="020B0609020204030204" pitchFamily="49" charset="0"/>
              </a:rPr>
              <a:t>] </a:t>
            </a:r>
            <a:r>
              <a:rPr lang="en-US" b="0" dirty="0">
                <a:solidFill>
                  <a:srgbClr val="2BBAC5"/>
                </a:solidFill>
                <a:effectLst/>
                <a:latin typeface="Consolas" panose="020B0609020204030204" pitchFamily="49" charset="0"/>
              </a:rPr>
              <a:t>%in%</a:t>
            </a:r>
            <a:r>
              <a:rPr lang="en-US" b="0" dirty="0">
                <a:solidFill>
                  <a:srgbClr val="ABB2BF"/>
                </a:solidFill>
                <a:effectLst/>
                <a:latin typeface="Consolas" panose="020B0609020204030204" pitchFamily="49" charset="0"/>
              </a:rPr>
              <a:t> </a:t>
            </a:r>
            <a:r>
              <a:rPr lang="en-US" b="0" dirty="0" err="1">
                <a:solidFill>
                  <a:srgbClr val="2BBAC5"/>
                </a:solidFill>
                <a:effectLst/>
                <a:latin typeface="Consolas" panose="020B0609020204030204" pitchFamily="49" charset="0"/>
              </a:rPr>
              <a:t>boxplot.stats</a:t>
            </a:r>
            <a:r>
              <a:rPr lang="en-US" b="0" dirty="0">
                <a:solidFill>
                  <a:srgbClr val="ABB2BF"/>
                </a:solidFill>
                <a:effectLst/>
                <a:latin typeface="Consolas" panose="020B0609020204030204" pitchFamily="49" charset="0"/>
              </a:rPr>
              <a:t>(</a:t>
            </a:r>
            <a:r>
              <a:rPr lang="en-US" b="0" dirty="0" err="1">
                <a:solidFill>
                  <a:srgbClr val="EF596F"/>
                </a:solidFill>
                <a:effectLst/>
                <a:latin typeface="Consolas" panose="020B0609020204030204" pitchFamily="49" charset="0"/>
              </a:rPr>
              <a:t>M</a:t>
            </a:r>
            <a:r>
              <a:rPr lang="en-US" b="0" dirty="0" err="1">
                <a:solidFill>
                  <a:srgbClr val="D55FDE"/>
                </a:solidFill>
                <a:effectLst/>
                <a:latin typeface="Consolas" panose="020B0609020204030204" pitchFamily="49" charset="0"/>
              </a:rPr>
              <a:t>$</a:t>
            </a:r>
            <a:r>
              <a:rPr lang="en-US" b="0" dirty="0" err="1">
                <a:solidFill>
                  <a:srgbClr val="EF596F"/>
                </a:solidFill>
                <a:effectLst/>
                <a:latin typeface="Consolas" panose="020B0609020204030204" pitchFamily="49" charset="0"/>
              </a:rPr>
              <a:t>age</a:t>
            </a:r>
            <a:r>
              <a:rPr lang="en-US" b="0" dirty="0">
                <a:solidFill>
                  <a:srgbClr val="ABB2BF"/>
                </a:solidFill>
                <a:effectLst/>
                <a:latin typeface="Consolas" panose="020B0609020204030204" pitchFamily="49" charset="0"/>
              </a:rPr>
              <a:t>)</a:t>
            </a:r>
            <a:r>
              <a:rPr lang="en-US" b="0" dirty="0">
                <a:solidFill>
                  <a:srgbClr val="D55FDE"/>
                </a:solidFill>
                <a:effectLst/>
                <a:latin typeface="Consolas" panose="020B0609020204030204" pitchFamily="49" charset="0"/>
              </a:rPr>
              <a:t>$</a:t>
            </a:r>
            <a:r>
              <a:rPr lang="en-US" b="0" dirty="0">
                <a:solidFill>
                  <a:srgbClr val="EF596F"/>
                </a:solidFill>
                <a:effectLst/>
                <a:latin typeface="Consolas" panose="020B0609020204030204" pitchFamily="49" charset="0"/>
              </a:rPr>
              <a:t>out</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EF596F"/>
                </a:solidFill>
                <a:effectLst/>
                <a:latin typeface="Consolas" panose="020B0609020204030204" pitchFamily="49" charset="0"/>
              </a:rPr>
              <a:t>j</a:t>
            </a:r>
            <a:r>
              <a:rPr lang="en-US" b="0" dirty="0">
                <a:solidFill>
                  <a:srgbClr val="ABB2BF"/>
                </a:solidFill>
                <a:effectLst/>
                <a:latin typeface="Consolas" panose="020B0609020204030204" pitchFamily="49" charset="0"/>
              </a:rPr>
              <a:t> </a:t>
            </a:r>
            <a:r>
              <a:rPr lang="en-US" b="0" dirty="0">
                <a:solidFill>
                  <a:srgbClr val="2BBAC5"/>
                </a:solidFill>
                <a:effectLst/>
                <a:latin typeface="Consolas" panose="020B0609020204030204" pitchFamily="49" charset="0"/>
              </a:rPr>
              <a:t>&lt;-</a:t>
            </a:r>
            <a:r>
              <a:rPr lang="en-US" b="0" dirty="0">
                <a:solidFill>
                  <a:srgbClr val="ABB2BF"/>
                </a:solidFill>
                <a:effectLst/>
                <a:latin typeface="Consolas" panose="020B0609020204030204" pitchFamily="49" charset="0"/>
              </a:rPr>
              <a:t> </a:t>
            </a:r>
            <a:r>
              <a:rPr lang="en-US" b="0" dirty="0">
                <a:solidFill>
                  <a:srgbClr val="EF596F"/>
                </a:solidFill>
                <a:effectLst/>
                <a:latin typeface="Consolas" panose="020B0609020204030204" pitchFamily="49" charset="0"/>
              </a:rPr>
              <a:t>j</a:t>
            </a:r>
            <a:r>
              <a:rPr lang="en-US" b="0" dirty="0">
                <a:solidFill>
                  <a:srgbClr val="ABB2BF"/>
                </a:solidFill>
                <a:effectLst/>
                <a:latin typeface="Consolas" panose="020B0609020204030204" pitchFamily="49" charset="0"/>
              </a:rPr>
              <a:t> </a:t>
            </a:r>
            <a:r>
              <a:rPr lang="en-US" b="0" dirty="0">
                <a:solidFill>
                  <a:srgbClr val="2BBAC5"/>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1</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a:t>
            </a:r>
          </a:p>
          <a:p>
            <a:r>
              <a:rPr lang="en-US" b="0" dirty="0">
                <a:solidFill>
                  <a:srgbClr val="EF596F"/>
                </a:solidFill>
                <a:effectLst/>
                <a:latin typeface="Consolas" panose="020B0609020204030204" pitchFamily="49" charset="0"/>
              </a:rPr>
              <a:t>j</a:t>
            </a:r>
            <a:endParaRPr lang="en-US" b="0" dirty="0">
              <a:solidFill>
                <a:srgbClr val="ABB2BF"/>
              </a:solidFill>
              <a:effectLst/>
              <a:latin typeface="Consolas" panose="020B0609020204030204" pitchFamily="49" charset="0"/>
            </a:endParaRPr>
          </a:p>
          <a:p>
            <a:r>
              <a:rPr lang="en-US" b="0" dirty="0">
                <a:solidFill>
                  <a:srgbClr val="EF596F"/>
                </a:solidFill>
                <a:effectLst/>
                <a:latin typeface="Consolas" panose="020B0609020204030204" pitchFamily="49" charset="0"/>
              </a:rPr>
              <a:t>pna</a:t>
            </a:r>
            <a:r>
              <a:rPr lang="en-US" b="0" dirty="0">
                <a:solidFill>
                  <a:srgbClr val="ABB2BF"/>
                </a:solidFill>
                <a:effectLst/>
                <a:latin typeface="Consolas" panose="020B0609020204030204" pitchFamily="49" charset="0"/>
              </a:rPr>
              <a:t> </a:t>
            </a:r>
            <a:r>
              <a:rPr lang="en-US" b="0" dirty="0">
                <a:solidFill>
                  <a:srgbClr val="2BBAC5"/>
                </a:solidFill>
                <a:effectLst/>
                <a:latin typeface="Consolas" panose="020B0609020204030204" pitchFamily="49" charset="0"/>
              </a:rPr>
              <a:t>&lt;-</a:t>
            </a:r>
            <a:r>
              <a:rPr lang="en-US" b="0" dirty="0">
                <a:solidFill>
                  <a:srgbClr val="ABB2BF"/>
                </a:solidFill>
                <a:effectLst/>
                <a:latin typeface="Consolas" panose="020B0609020204030204" pitchFamily="49" charset="0"/>
              </a:rPr>
              <a:t> </a:t>
            </a:r>
            <a:r>
              <a:rPr lang="en-US" b="0" dirty="0">
                <a:solidFill>
                  <a:srgbClr val="EF596F"/>
                </a:solidFill>
                <a:effectLst/>
                <a:latin typeface="Consolas" panose="020B0609020204030204" pitchFamily="49" charset="0"/>
              </a:rPr>
              <a:t>j</a:t>
            </a:r>
            <a:r>
              <a:rPr lang="en-US" b="0" dirty="0">
                <a:solidFill>
                  <a:srgbClr val="ABB2BF"/>
                </a:solidFill>
                <a:effectLst/>
                <a:latin typeface="Consolas" panose="020B0609020204030204" pitchFamily="49" charset="0"/>
              </a:rPr>
              <a:t> </a:t>
            </a:r>
            <a:r>
              <a:rPr lang="en-US" b="0" dirty="0">
                <a:solidFill>
                  <a:srgbClr val="2BBAC5"/>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2BBAC5"/>
                </a:solidFill>
                <a:effectLst/>
                <a:latin typeface="Consolas" panose="020B0609020204030204" pitchFamily="49" charset="0"/>
              </a:rPr>
              <a:t>length</a:t>
            </a:r>
            <a:r>
              <a:rPr lang="en-US" b="0" dirty="0">
                <a:solidFill>
                  <a:srgbClr val="ABB2BF"/>
                </a:solidFill>
                <a:effectLst/>
                <a:latin typeface="Consolas" panose="020B0609020204030204" pitchFamily="49" charset="0"/>
              </a:rPr>
              <a:t>(</a:t>
            </a:r>
            <a:r>
              <a:rPr lang="en-US" b="0" dirty="0" err="1">
                <a:solidFill>
                  <a:srgbClr val="EF596F"/>
                </a:solidFill>
                <a:effectLst/>
                <a:latin typeface="Consolas" panose="020B0609020204030204" pitchFamily="49" charset="0"/>
              </a:rPr>
              <a:t>M</a:t>
            </a:r>
            <a:r>
              <a:rPr lang="en-US" b="0" dirty="0" err="1">
                <a:solidFill>
                  <a:srgbClr val="D55FDE"/>
                </a:solidFill>
                <a:effectLst/>
                <a:latin typeface="Consolas" panose="020B0609020204030204" pitchFamily="49" charset="0"/>
              </a:rPr>
              <a:t>$</a:t>
            </a:r>
            <a:r>
              <a:rPr lang="en-US" b="0" dirty="0" err="1">
                <a:solidFill>
                  <a:srgbClr val="EF596F"/>
                </a:solidFill>
                <a:effectLst/>
                <a:latin typeface="Consolas" panose="020B0609020204030204" pitchFamily="49" charset="0"/>
              </a:rPr>
              <a:t>age</a:t>
            </a:r>
            <a:r>
              <a:rPr lang="en-US" b="0" dirty="0">
                <a:solidFill>
                  <a:srgbClr val="ABB2BF"/>
                </a:solidFill>
                <a:effectLst/>
                <a:latin typeface="Consolas" panose="020B0609020204030204" pitchFamily="49" charset="0"/>
              </a:rPr>
              <a:t>)</a:t>
            </a:r>
          </a:p>
          <a:p>
            <a:r>
              <a:rPr lang="en-US" b="0" dirty="0">
                <a:solidFill>
                  <a:srgbClr val="EF596F"/>
                </a:solidFill>
                <a:effectLst/>
                <a:latin typeface="Consolas" panose="020B0609020204030204" pitchFamily="49" charset="0"/>
              </a:rPr>
              <a:t>pna</a:t>
            </a:r>
            <a:endParaRPr lang="en-US" b="0" dirty="0">
              <a:solidFill>
                <a:srgbClr val="ABB2BF"/>
              </a:solidFill>
              <a:effectLst/>
              <a:latin typeface="Consolas" panose="020B0609020204030204" pitchFamily="49" charset="0"/>
            </a:endParaRPr>
          </a:p>
        </p:txBody>
      </p:sp>
      <p:sp>
        <p:nvSpPr>
          <p:cNvPr id="9" name="Title 2">
            <a:extLst>
              <a:ext uri="{FF2B5EF4-FFF2-40B4-BE49-F238E27FC236}">
                <a16:creationId xmlns:a16="http://schemas.microsoft.com/office/drawing/2014/main" xmlns="" id="{F1A31642-9D20-373B-BA92-1A7FEA61CC68}"/>
              </a:ext>
            </a:extLst>
          </p:cNvPr>
          <p:cNvSpPr txBox="1">
            <a:spLocks/>
          </p:cNvSpPr>
          <p:nvPr/>
        </p:nvSpPr>
        <p:spPr>
          <a:xfrm>
            <a:off x="2889565" y="3657600"/>
            <a:ext cx="3364870" cy="642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US" sz="3200" dirty="0"/>
              <a:t>PNA= 0.1571429</a:t>
            </a:r>
            <a:endParaRPr lang="fr-MA" sz="3200" dirty="0"/>
          </a:p>
        </p:txBody>
      </p:sp>
      <p:sp>
        <p:nvSpPr>
          <p:cNvPr id="10" name="Title 2">
            <a:extLst>
              <a:ext uri="{FF2B5EF4-FFF2-40B4-BE49-F238E27FC236}">
                <a16:creationId xmlns:a16="http://schemas.microsoft.com/office/drawing/2014/main" xmlns="" id="{865B2949-82DA-70B3-11AB-E284B42ACA66}"/>
              </a:ext>
            </a:extLst>
          </p:cNvPr>
          <p:cNvSpPr txBox="1">
            <a:spLocks/>
          </p:cNvSpPr>
          <p:nvPr/>
        </p:nvSpPr>
        <p:spPr>
          <a:xfrm>
            <a:off x="1016566" y="4299902"/>
            <a:ext cx="7110868" cy="642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fr-FR" sz="2000" b="0" dirty="0" err="1">
                <a:solidFill>
                  <a:srgbClr val="EF596F"/>
                </a:solidFill>
                <a:effectLst/>
                <a:latin typeface="Consolas" panose="020B0609020204030204" pitchFamily="49" charset="0"/>
              </a:rPr>
              <a:t>pna</a:t>
            </a:r>
            <a:r>
              <a:rPr lang="fr-FR" sz="2000" b="0" dirty="0">
                <a:solidFill>
                  <a:srgbClr val="ABB2BF"/>
                </a:solidFill>
                <a:effectLst/>
                <a:latin typeface="Consolas" panose="020B0609020204030204" pitchFamily="49" charset="0"/>
              </a:rPr>
              <a:t> </a:t>
            </a:r>
            <a:r>
              <a:rPr lang="fr-FR" sz="2000" b="0" dirty="0">
                <a:solidFill>
                  <a:srgbClr val="2BBAC5"/>
                </a:solidFill>
                <a:effectLst/>
                <a:latin typeface="Consolas" panose="020B0609020204030204" pitchFamily="49" charset="0"/>
              </a:rPr>
              <a:t>&gt;</a:t>
            </a:r>
            <a:r>
              <a:rPr lang="fr-FR" sz="2000" b="0" dirty="0">
                <a:solidFill>
                  <a:srgbClr val="D19A66"/>
                </a:solidFill>
                <a:effectLst/>
                <a:latin typeface="Consolas" panose="020B0609020204030204" pitchFamily="49" charset="0"/>
              </a:rPr>
              <a:t>5</a:t>
            </a:r>
            <a:r>
              <a:rPr lang="fr-FR" sz="2000" b="0" dirty="0">
                <a:solidFill>
                  <a:srgbClr val="ABB2BF"/>
                </a:solidFill>
                <a:effectLst/>
                <a:latin typeface="Consolas" panose="020B0609020204030204" pitchFamily="49" charset="0"/>
              </a:rPr>
              <a:t>% (</a:t>
            </a:r>
            <a:r>
              <a:rPr lang="fr-FR" sz="2000" b="0" dirty="0">
                <a:solidFill>
                  <a:srgbClr val="D19A66"/>
                </a:solidFill>
                <a:effectLst/>
                <a:latin typeface="Consolas" panose="020B0609020204030204" pitchFamily="49" charset="0"/>
              </a:rPr>
              <a:t>15.71</a:t>
            </a:r>
            <a:r>
              <a:rPr lang="fr-FR" sz="2000" b="0" dirty="0">
                <a:solidFill>
                  <a:srgbClr val="ABB2BF"/>
                </a:solidFill>
                <a:effectLst/>
                <a:latin typeface="Consolas" panose="020B0609020204030204" pitchFamily="49" charset="0"/>
              </a:rPr>
              <a:t>%) </a:t>
            </a:r>
            <a:r>
              <a:rPr lang="fr-FR" sz="2000" b="0" dirty="0">
                <a:solidFill>
                  <a:srgbClr val="EF596F"/>
                </a:solidFill>
                <a:effectLst/>
                <a:latin typeface="Consolas" panose="020B0609020204030204" pitchFamily="49" charset="0"/>
              </a:rPr>
              <a:t>So </a:t>
            </a:r>
            <a:r>
              <a:rPr lang="fr-FR" sz="2000" b="0" dirty="0" err="1">
                <a:solidFill>
                  <a:srgbClr val="EF596F"/>
                </a:solidFill>
                <a:effectLst/>
                <a:latin typeface="Consolas" panose="020B0609020204030204" pitchFamily="49" charset="0"/>
              </a:rPr>
              <a:t>we</a:t>
            </a:r>
            <a:r>
              <a:rPr lang="fr-FR" sz="2000" b="0" dirty="0">
                <a:solidFill>
                  <a:srgbClr val="EF596F"/>
                </a:solidFill>
                <a:effectLst/>
                <a:latin typeface="Consolas" panose="020B0609020204030204" pitchFamily="49" charset="0"/>
              </a:rPr>
              <a:t> </a:t>
            </a:r>
            <a:r>
              <a:rPr lang="fr-FR" sz="2000" b="0" dirty="0" err="1">
                <a:solidFill>
                  <a:srgbClr val="EF596F"/>
                </a:solidFill>
                <a:effectLst/>
                <a:latin typeface="Consolas" panose="020B0609020204030204" pitchFamily="49" charset="0"/>
              </a:rPr>
              <a:t>estimate</a:t>
            </a:r>
            <a:r>
              <a:rPr lang="fr-FR" sz="2000" b="0" dirty="0">
                <a:solidFill>
                  <a:srgbClr val="EF596F"/>
                </a:solidFill>
                <a:effectLst/>
                <a:latin typeface="Consolas" panose="020B0609020204030204" pitchFamily="49" charset="0"/>
              </a:rPr>
              <a:t> by the </a:t>
            </a:r>
            <a:r>
              <a:rPr lang="fr-FR" sz="2000" b="0" dirty="0" err="1">
                <a:solidFill>
                  <a:srgbClr val="EF596F"/>
                </a:solidFill>
                <a:effectLst/>
                <a:latin typeface="Consolas" panose="020B0609020204030204" pitchFamily="49" charset="0"/>
              </a:rPr>
              <a:t>mean</a:t>
            </a:r>
            <a:r>
              <a:rPr lang="fr-FR" sz="2000" b="0" dirty="0">
                <a:solidFill>
                  <a:srgbClr val="EF596F"/>
                </a:solidFill>
                <a:effectLst/>
                <a:latin typeface="Consolas" panose="020B0609020204030204" pitchFamily="49" charset="0"/>
              </a:rPr>
              <a:t> value</a:t>
            </a:r>
            <a:endParaRPr lang="fr-FR" sz="2000"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19152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A7ED4-C869-55CB-B310-EA2E64921FFE}"/>
              </a:ext>
            </a:extLst>
          </p:cNvPr>
          <p:cNvSpPr>
            <a:spLocks noGrp="1"/>
          </p:cNvSpPr>
          <p:nvPr>
            <p:ph type="title"/>
          </p:nvPr>
        </p:nvSpPr>
        <p:spPr>
          <a:xfrm>
            <a:off x="715050" y="1902990"/>
            <a:ext cx="4288101" cy="1967970"/>
          </a:xfrm>
        </p:spPr>
        <p:txBody>
          <a:bodyPr/>
          <a:lstStyle/>
          <a:p>
            <a:r>
              <a:rPr lang="en-US" sz="1400" b="0" dirty="0">
                <a:solidFill>
                  <a:srgbClr val="D55FDE"/>
                </a:solidFill>
                <a:effectLst/>
                <a:latin typeface="Consolas" panose="020B0609020204030204" pitchFamily="49" charset="0"/>
              </a:rPr>
              <a:t>for</a:t>
            </a:r>
            <a:r>
              <a:rPr lang="en-US" sz="1400" b="0" dirty="0">
                <a:solidFill>
                  <a:srgbClr val="ABB2BF"/>
                </a:solidFill>
                <a:effectLst/>
                <a:latin typeface="Consolas" panose="020B0609020204030204" pitchFamily="49" charset="0"/>
              </a:rPr>
              <a:t> (</a:t>
            </a:r>
            <a:r>
              <a:rPr lang="en-US" sz="1400" b="0" dirty="0" err="1">
                <a:solidFill>
                  <a:srgbClr val="EF596F"/>
                </a:solidFill>
                <a:effectLst/>
                <a:latin typeface="Consolas" panose="020B0609020204030204" pitchFamily="49" charset="0"/>
              </a:rPr>
              <a:t>i</a:t>
            </a:r>
            <a:r>
              <a:rPr lang="en-US" sz="1400" b="0" dirty="0">
                <a:solidFill>
                  <a:srgbClr val="ABB2BF"/>
                </a:solidFill>
                <a:effectLst/>
                <a:latin typeface="Consolas" panose="020B0609020204030204" pitchFamily="49" charset="0"/>
              </a:rPr>
              <a:t> </a:t>
            </a:r>
            <a:r>
              <a:rPr lang="en-US" sz="1400" b="0" dirty="0">
                <a:solidFill>
                  <a:srgbClr val="D55FDE"/>
                </a:solidFill>
                <a:effectLst/>
                <a:latin typeface="Consolas" panose="020B0609020204030204" pitchFamily="49" charset="0"/>
              </a:rPr>
              <a:t>in</a:t>
            </a:r>
            <a:r>
              <a:rPr lang="en-US" sz="1400" b="0" dirty="0">
                <a:solidFill>
                  <a:srgbClr val="ABB2BF"/>
                </a:solidFill>
                <a:effectLst/>
                <a:latin typeface="Consolas" panose="020B0609020204030204" pitchFamily="49" charset="0"/>
              </a:rPr>
              <a:t> (</a:t>
            </a:r>
            <a:r>
              <a:rPr lang="en-US" sz="1400" b="0" dirty="0">
                <a:solidFill>
                  <a:srgbClr val="D19A66"/>
                </a:solidFill>
                <a:effectLst/>
                <a:latin typeface="Consolas" panose="020B0609020204030204" pitchFamily="49" charset="0"/>
              </a:rPr>
              <a:t>1</a:t>
            </a:r>
            <a:r>
              <a:rPr lang="en-US" sz="1400" b="0" dirty="0">
                <a:solidFill>
                  <a:srgbClr val="D55FDE"/>
                </a:solidFill>
                <a:effectLst/>
                <a:latin typeface="Consolas" panose="020B0609020204030204" pitchFamily="49" charset="0"/>
              </a:rPr>
              <a:t>:</a:t>
            </a:r>
            <a:r>
              <a:rPr lang="en-US" sz="1400" b="0" dirty="0">
                <a:solidFill>
                  <a:srgbClr val="2BBAC5"/>
                </a:solidFill>
                <a:effectLst/>
                <a:latin typeface="Consolas" panose="020B0609020204030204" pitchFamily="49" charset="0"/>
              </a:rPr>
              <a:t>length</a:t>
            </a:r>
            <a:r>
              <a:rPr lang="en-US" sz="1400" b="0" dirty="0">
                <a:solidFill>
                  <a:srgbClr val="ABB2BF"/>
                </a:solidFill>
                <a:effectLst/>
                <a:latin typeface="Consolas" panose="020B0609020204030204" pitchFamily="49" charset="0"/>
              </a:rPr>
              <a:t>(</a:t>
            </a:r>
            <a:r>
              <a:rPr lang="en-US" sz="1400" b="0" dirty="0" err="1">
                <a:solidFill>
                  <a:srgbClr val="EF596F"/>
                </a:solidFill>
                <a:effectLst/>
                <a:latin typeface="Consolas" panose="020B0609020204030204" pitchFamily="49" charset="0"/>
              </a:rPr>
              <a:t>M</a:t>
            </a:r>
            <a:r>
              <a:rPr lang="en-US" sz="1400" b="0" dirty="0" err="1">
                <a:solidFill>
                  <a:srgbClr val="D55FDE"/>
                </a:solidFill>
                <a:effectLst/>
                <a:latin typeface="Consolas" panose="020B0609020204030204" pitchFamily="49" charset="0"/>
              </a:rPr>
              <a:t>$</a:t>
            </a:r>
            <a:r>
              <a:rPr lang="en-US" sz="1400" b="0" dirty="0" err="1">
                <a:solidFill>
                  <a:srgbClr val="EF596F"/>
                </a:solidFill>
                <a:effectLst/>
                <a:latin typeface="Consolas" panose="020B0609020204030204" pitchFamily="49" charset="0"/>
              </a:rPr>
              <a:t>age</a:t>
            </a:r>
            <a:r>
              <a:rPr lang="en-US" sz="1400" b="0" dirty="0">
                <a:solidFill>
                  <a:srgbClr val="ABB2BF"/>
                </a:solidFill>
                <a:effectLst/>
                <a:latin typeface="Consolas" panose="020B0609020204030204" pitchFamily="49" charset="0"/>
              </a:rPr>
              <a:t>)))</a:t>
            </a:r>
            <a:br>
              <a:rPr lang="en-US" sz="1400" b="0" dirty="0">
                <a:solidFill>
                  <a:srgbClr val="ABB2BF"/>
                </a:solidFill>
                <a:effectLst/>
                <a:latin typeface="Consolas" panose="020B0609020204030204" pitchFamily="49" charset="0"/>
              </a:rPr>
            </a:br>
            <a:r>
              <a:rPr lang="en-US" sz="1400" b="0" dirty="0">
                <a:solidFill>
                  <a:srgbClr val="ABB2BF"/>
                </a:solidFill>
                <a:effectLst/>
                <a:latin typeface="Consolas" panose="020B0609020204030204" pitchFamily="49" charset="0"/>
              </a:rPr>
              <a:t>{</a:t>
            </a:r>
            <a:br>
              <a:rPr lang="en-US" sz="1400" b="0" dirty="0">
                <a:solidFill>
                  <a:srgbClr val="ABB2BF"/>
                </a:solidFill>
                <a:effectLst/>
                <a:latin typeface="Consolas" panose="020B0609020204030204" pitchFamily="49" charset="0"/>
              </a:rPr>
            </a:br>
            <a:r>
              <a:rPr lang="en-US" sz="1400" b="0" dirty="0">
                <a:solidFill>
                  <a:srgbClr val="ABB2BF"/>
                </a:solidFill>
                <a:effectLst/>
                <a:latin typeface="Consolas" panose="020B0609020204030204" pitchFamily="49" charset="0"/>
              </a:rPr>
              <a:t>  </a:t>
            </a:r>
            <a:br>
              <a:rPr lang="en-US" sz="1400" b="0" dirty="0">
                <a:solidFill>
                  <a:srgbClr val="ABB2BF"/>
                </a:solidFill>
                <a:effectLst/>
                <a:latin typeface="Consolas" panose="020B0609020204030204" pitchFamily="49" charset="0"/>
              </a:rPr>
            </a:br>
            <a:r>
              <a:rPr lang="en-US" sz="1400" b="0" dirty="0">
                <a:solidFill>
                  <a:srgbClr val="ABB2BF"/>
                </a:solidFill>
                <a:effectLst/>
                <a:latin typeface="Consolas" panose="020B0609020204030204" pitchFamily="49" charset="0"/>
              </a:rPr>
              <a:t>  </a:t>
            </a:r>
            <a:r>
              <a:rPr lang="en-US" sz="1400" b="0" dirty="0">
                <a:solidFill>
                  <a:srgbClr val="D55FDE"/>
                </a:solidFill>
                <a:effectLst/>
                <a:latin typeface="Consolas" panose="020B0609020204030204" pitchFamily="49" charset="0"/>
              </a:rPr>
              <a:t>if</a:t>
            </a:r>
            <a:r>
              <a:rPr lang="en-US" sz="1400" b="0" dirty="0">
                <a:solidFill>
                  <a:srgbClr val="ABB2BF"/>
                </a:solidFill>
                <a:effectLst/>
                <a:latin typeface="Consolas" panose="020B0609020204030204" pitchFamily="49" charset="0"/>
              </a:rPr>
              <a:t> (</a:t>
            </a:r>
            <a:r>
              <a:rPr lang="en-US" sz="1400" b="0" dirty="0" err="1">
                <a:solidFill>
                  <a:srgbClr val="EF596F"/>
                </a:solidFill>
                <a:effectLst/>
                <a:latin typeface="Consolas" panose="020B0609020204030204" pitchFamily="49" charset="0"/>
              </a:rPr>
              <a:t>M</a:t>
            </a:r>
            <a:r>
              <a:rPr lang="en-US" sz="1400" b="0" dirty="0" err="1">
                <a:solidFill>
                  <a:srgbClr val="D55FDE"/>
                </a:solidFill>
                <a:effectLst/>
                <a:latin typeface="Consolas" panose="020B0609020204030204" pitchFamily="49" charset="0"/>
              </a:rPr>
              <a:t>$</a:t>
            </a:r>
            <a:r>
              <a:rPr lang="en-US" sz="1400" b="0" dirty="0" err="1">
                <a:solidFill>
                  <a:srgbClr val="EF596F"/>
                </a:solidFill>
                <a:effectLst/>
                <a:latin typeface="Consolas" panose="020B0609020204030204" pitchFamily="49" charset="0"/>
              </a:rPr>
              <a:t>age</a:t>
            </a:r>
            <a:r>
              <a:rPr lang="en-US" sz="1400" b="0" dirty="0">
                <a:solidFill>
                  <a:srgbClr val="ABB2BF"/>
                </a:solidFill>
                <a:effectLst/>
                <a:latin typeface="Consolas" panose="020B0609020204030204" pitchFamily="49" charset="0"/>
              </a:rPr>
              <a:t>[</a:t>
            </a:r>
            <a:r>
              <a:rPr lang="en-US" sz="1400" b="0" dirty="0" err="1">
                <a:solidFill>
                  <a:srgbClr val="EF596F"/>
                </a:solidFill>
                <a:effectLst/>
                <a:latin typeface="Consolas" panose="020B0609020204030204" pitchFamily="49" charset="0"/>
              </a:rPr>
              <a:t>i</a:t>
            </a:r>
            <a:r>
              <a:rPr lang="en-US" sz="1400" b="0" dirty="0">
                <a:solidFill>
                  <a:srgbClr val="ABB2BF"/>
                </a:solidFill>
                <a:effectLst/>
                <a:latin typeface="Consolas" panose="020B0609020204030204" pitchFamily="49" charset="0"/>
              </a:rPr>
              <a:t>] </a:t>
            </a:r>
            <a:r>
              <a:rPr lang="en-US" sz="1400" b="0" dirty="0">
                <a:solidFill>
                  <a:srgbClr val="2BBAC5"/>
                </a:solidFill>
                <a:effectLst/>
                <a:latin typeface="Consolas" panose="020B0609020204030204" pitchFamily="49" charset="0"/>
              </a:rPr>
              <a:t>%in%</a:t>
            </a:r>
            <a:r>
              <a:rPr lang="en-US" sz="1400" b="0" dirty="0">
                <a:solidFill>
                  <a:srgbClr val="ABB2BF"/>
                </a:solidFill>
                <a:effectLst/>
                <a:latin typeface="Consolas" panose="020B0609020204030204" pitchFamily="49" charset="0"/>
              </a:rPr>
              <a:t> </a:t>
            </a:r>
            <a:r>
              <a:rPr lang="en-US" sz="1400" b="0" dirty="0" err="1">
                <a:solidFill>
                  <a:srgbClr val="2BBAC5"/>
                </a:solidFill>
                <a:effectLst/>
                <a:latin typeface="Consolas" panose="020B0609020204030204" pitchFamily="49" charset="0"/>
              </a:rPr>
              <a:t>boxplot.stats</a:t>
            </a:r>
            <a:r>
              <a:rPr lang="en-US" sz="1400" b="0" dirty="0">
                <a:solidFill>
                  <a:srgbClr val="ABB2BF"/>
                </a:solidFill>
                <a:effectLst/>
                <a:latin typeface="Consolas" panose="020B0609020204030204" pitchFamily="49" charset="0"/>
              </a:rPr>
              <a:t>(</a:t>
            </a:r>
            <a:r>
              <a:rPr lang="en-US" sz="1400" b="0" dirty="0" err="1">
                <a:solidFill>
                  <a:srgbClr val="EF596F"/>
                </a:solidFill>
                <a:effectLst/>
                <a:latin typeface="Consolas" panose="020B0609020204030204" pitchFamily="49" charset="0"/>
              </a:rPr>
              <a:t>M</a:t>
            </a:r>
            <a:r>
              <a:rPr lang="en-US" sz="1400" b="0" dirty="0" err="1">
                <a:solidFill>
                  <a:srgbClr val="D55FDE"/>
                </a:solidFill>
                <a:effectLst/>
                <a:latin typeface="Consolas" panose="020B0609020204030204" pitchFamily="49" charset="0"/>
              </a:rPr>
              <a:t>$</a:t>
            </a:r>
            <a:r>
              <a:rPr lang="en-US" sz="1400" b="0" dirty="0" err="1">
                <a:solidFill>
                  <a:srgbClr val="EF596F"/>
                </a:solidFill>
                <a:effectLst/>
                <a:latin typeface="Consolas" panose="020B0609020204030204" pitchFamily="49" charset="0"/>
              </a:rPr>
              <a:t>age</a:t>
            </a:r>
            <a:r>
              <a:rPr lang="en-US" sz="1400" b="0" dirty="0">
                <a:solidFill>
                  <a:srgbClr val="ABB2BF"/>
                </a:solidFill>
                <a:effectLst/>
                <a:latin typeface="Consolas" panose="020B0609020204030204" pitchFamily="49" charset="0"/>
              </a:rPr>
              <a:t>)</a:t>
            </a:r>
            <a:r>
              <a:rPr lang="en-US" sz="1400" b="0" dirty="0">
                <a:solidFill>
                  <a:srgbClr val="D55FDE"/>
                </a:solidFill>
                <a:effectLst/>
                <a:latin typeface="Consolas" panose="020B0609020204030204" pitchFamily="49" charset="0"/>
              </a:rPr>
              <a:t>$</a:t>
            </a:r>
            <a:r>
              <a:rPr lang="en-US" sz="1400" b="0" dirty="0">
                <a:solidFill>
                  <a:srgbClr val="EF596F"/>
                </a:solidFill>
                <a:effectLst/>
                <a:latin typeface="Consolas" panose="020B0609020204030204" pitchFamily="49" charset="0"/>
              </a:rPr>
              <a:t>out</a:t>
            </a:r>
            <a:r>
              <a:rPr lang="en-US" sz="1400" b="0" dirty="0">
                <a:solidFill>
                  <a:srgbClr val="ABB2BF"/>
                </a:solidFill>
                <a:effectLst/>
                <a:latin typeface="Consolas" panose="020B0609020204030204" pitchFamily="49" charset="0"/>
              </a:rPr>
              <a:t>)</a:t>
            </a:r>
            <a:br>
              <a:rPr lang="en-US" sz="1400" b="0" dirty="0">
                <a:solidFill>
                  <a:srgbClr val="ABB2BF"/>
                </a:solidFill>
                <a:effectLst/>
                <a:latin typeface="Consolas" panose="020B0609020204030204" pitchFamily="49" charset="0"/>
              </a:rPr>
            </a:br>
            <a:r>
              <a:rPr lang="en-US" sz="1400" b="0" dirty="0">
                <a:solidFill>
                  <a:srgbClr val="ABB2BF"/>
                </a:solidFill>
                <a:effectLst/>
                <a:latin typeface="Consolas" panose="020B0609020204030204" pitchFamily="49" charset="0"/>
              </a:rPr>
              <a:t>    </a:t>
            </a:r>
            <a:r>
              <a:rPr lang="en-US" sz="1400" b="0" dirty="0">
                <a:solidFill>
                  <a:srgbClr val="EF596F"/>
                </a:solidFill>
                <a:effectLst/>
                <a:latin typeface="Consolas" panose="020B0609020204030204" pitchFamily="49" charset="0"/>
              </a:rPr>
              <a:t>M</a:t>
            </a:r>
            <a:r>
              <a:rPr lang="en-US" sz="1400" b="0" dirty="0">
                <a:solidFill>
                  <a:srgbClr val="D55FDE"/>
                </a:solidFill>
                <a:effectLst/>
                <a:latin typeface="Consolas" panose="020B0609020204030204" pitchFamily="49" charset="0"/>
              </a:rPr>
              <a:t>$</a:t>
            </a:r>
            <a:r>
              <a:rPr lang="en-US" sz="1400" b="0" dirty="0">
                <a:solidFill>
                  <a:srgbClr val="EF596F"/>
                </a:solidFill>
                <a:effectLst/>
                <a:latin typeface="Consolas" panose="020B0609020204030204" pitchFamily="49" charset="0"/>
              </a:rPr>
              <a:t>age</a:t>
            </a:r>
            <a:r>
              <a:rPr lang="en-US" sz="1400" b="0" dirty="0">
                <a:solidFill>
                  <a:srgbClr val="ABB2BF"/>
                </a:solidFill>
                <a:effectLst/>
                <a:latin typeface="Consolas" panose="020B0609020204030204" pitchFamily="49" charset="0"/>
              </a:rPr>
              <a:t>[</a:t>
            </a:r>
            <a:r>
              <a:rPr lang="en-US" sz="1400" b="0" dirty="0">
                <a:solidFill>
                  <a:srgbClr val="EF596F"/>
                </a:solidFill>
                <a:effectLst/>
                <a:latin typeface="Consolas" panose="020B0609020204030204" pitchFamily="49" charset="0"/>
              </a:rPr>
              <a:t>i</a:t>
            </a:r>
            <a:r>
              <a:rPr lang="en-US" sz="1400" b="0" dirty="0">
                <a:solidFill>
                  <a:srgbClr val="ABB2BF"/>
                </a:solidFill>
                <a:effectLst/>
                <a:latin typeface="Consolas" panose="020B0609020204030204" pitchFamily="49" charset="0"/>
              </a:rPr>
              <a:t>]=</a:t>
            </a:r>
            <a:r>
              <a:rPr lang="en-US" sz="1400" b="0" dirty="0">
                <a:solidFill>
                  <a:srgbClr val="2BBAC5"/>
                </a:solidFill>
                <a:effectLst/>
                <a:latin typeface="Consolas" panose="020B0609020204030204" pitchFamily="49" charset="0"/>
              </a:rPr>
              <a:t>as.integer</a:t>
            </a:r>
            <a:r>
              <a:rPr lang="en-US" sz="1400" b="0" dirty="0">
                <a:solidFill>
                  <a:srgbClr val="ABB2BF"/>
                </a:solidFill>
                <a:effectLst/>
                <a:latin typeface="Consolas" panose="020B0609020204030204" pitchFamily="49" charset="0"/>
              </a:rPr>
              <a:t>(</a:t>
            </a:r>
            <a:r>
              <a:rPr lang="en-US" sz="1400" b="0" dirty="0">
                <a:solidFill>
                  <a:srgbClr val="2BBAC5"/>
                </a:solidFill>
                <a:effectLst/>
                <a:latin typeface="Consolas" panose="020B0609020204030204" pitchFamily="49" charset="0"/>
              </a:rPr>
              <a:t>mean</a:t>
            </a:r>
            <a:r>
              <a:rPr lang="en-US" sz="1400" b="0" dirty="0">
                <a:solidFill>
                  <a:srgbClr val="ABB2BF"/>
                </a:solidFill>
                <a:effectLst/>
                <a:latin typeface="Consolas" panose="020B0609020204030204" pitchFamily="49" charset="0"/>
              </a:rPr>
              <a:t>(</a:t>
            </a:r>
            <a:r>
              <a:rPr lang="en-US" sz="1400" b="0" dirty="0">
                <a:solidFill>
                  <a:srgbClr val="EF596F"/>
                </a:solidFill>
                <a:effectLst/>
                <a:latin typeface="Consolas" panose="020B0609020204030204" pitchFamily="49" charset="0"/>
              </a:rPr>
              <a:t>M</a:t>
            </a:r>
            <a:r>
              <a:rPr lang="en-US" sz="1400" b="0" dirty="0">
                <a:solidFill>
                  <a:srgbClr val="D55FDE"/>
                </a:solidFill>
                <a:effectLst/>
                <a:latin typeface="Consolas" panose="020B0609020204030204" pitchFamily="49" charset="0"/>
              </a:rPr>
              <a:t>$</a:t>
            </a:r>
            <a:r>
              <a:rPr lang="en-US" sz="1400" b="0" dirty="0">
                <a:solidFill>
                  <a:srgbClr val="EF596F"/>
                </a:solidFill>
                <a:effectLst/>
                <a:latin typeface="Consolas" panose="020B0609020204030204" pitchFamily="49" charset="0"/>
              </a:rPr>
              <a:t>age</a:t>
            </a:r>
            <a:r>
              <a:rPr lang="en-US" sz="1400" b="0" dirty="0">
                <a:solidFill>
                  <a:srgbClr val="ABB2BF"/>
                </a:solidFill>
                <a:effectLst/>
                <a:latin typeface="Consolas" panose="020B0609020204030204" pitchFamily="49" charset="0"/>
              </a:rPr>
              <a:t>,</a:t>
            </a:r>
            <a:r>
              <a:rPr lang="en-US" sz="1400" b="0" dirty="0">
                <a:solidFill>
                  <a:srgbClr val="EF596F"/>
                </a:solidFill>
                <a:effectLst/>
                <a:latin typeface="Consolas" panose="020B0609020204030204" pitchFamily="49" charset="0"/>
              </a:rPr>
              <a:t>na.rm</a:t>
            </a:r>
            <a:r>
              <a:rPr lang="en-US" sz="1400" b="0" dirty="0">
                <a:solidFill>
                  <a:srgbClr val="ABB2BF"/>
                </a:solidFill>
                <a:effectLst/>
                <a:latin typeface="Consolas" panose="020B0609020204030204" pitchFamily="49" charset="0"/>
              </a:rPr>
              <a:t> </a:t>
            </a:r>
            <a:r>
              <a:rPr lang="en-US" sz="1400" b="0" dirty="0">
                <a:solidFill>
                  <a:srgbClr val="2BBAC5"/>
                </a:solidFill>
                <a:effectLst/>
                <a:latin typeface="Consolas" panose="020B0609020204030204" pitchFamily="49" charset="0"/>
              </a:rPr>
              <a:t>=</a:t>
            </a:r>
            <a:r>
              <a:rPr lang="en-US" sz="1400" b="0" dirty="0">
                <a:solidFill>
                  <a:srgbClr val="ABB2BF"/>
                </a:solidFill>
                <a:effectLst/>
                <a:latin typeface="Consolas" panose="020B0609020204030204" pitchFamily="49" charset="0"/>
              </a:rPr>
              <a:t> </a:t>
            </a:r>
            <a:r>
              <a:rPr lang="en-US" sz="1400" b="0" dirty="0">
                <a:solidFill>
                  <a:srgbClr val="D19A66"/>
                </a:solidFill>
                <a:effectLst/>
                <a:latin typeface="Consolas" panose="020B0609020204030204" pitchFamily="49" charset="0"/>
              </a:rPr>
              <a:t>TRUE</a:t>
            </a:r>
            <a:r>
              <a:rPr lang="en-US" sz="1400" b="0" dirty="0">
                <a:solidFill>
                  <a:srgbClr val="ABB2BF"/>
                </a:solidFill>
                <a:effectLst/>
                <a:latin typeface="Consolas" panose="020B0609020204030204" pitchFamily="49" charset="0"/>
              </a:rPr>
              <a:t>))</a:t>
            </a:r>
            <a:br>
              <a:rPr lang="en-US" sz="1400" b="0" dirty="0">
                <a:solidFill>
                  <a:srgbClr val="ABB2BF"/>
                </a:solidFill>
                <a:effectLst/>
                <a:latin typeface="Consolas" panose="020B0609020204030204" pitchFamily="49" charset="0"/>
              </a:rPr>
            </a:br>
            <a:r>
              <a:rPr lang="en-US" sz="1400" b="0" dirty="0">
                <a:solidFill>
                  <a:srgbClr val="ABB2BF"/>
                </a:solidFill>
                <a:effectLst/>
                <a:latin typeface="Consolas" panose="020B0609020204030204" pitchFamily="49" charset="0"/>
              </a:rPr>
              <a:t>  }</a:t>
            </a:r>
          </a:p>
        </p:txBody>
      </p:sp>
      <p:sp>
        <p:nvSpPr>
          <p:cNvPr id="5" name="Title 2">
            <a:extLst>
              <a:ext uri="{FF2B5EF4-FFF2-40B4-BE49-F238E27FC236}">
                <a16:creationId xmlns:a16="http://schemas.microsoft.com/office/drawing/2014/main" xmlns="" id="{D9D3C05E-1D1E-0EB8-DEB4-79767973B533}"/>
              </a:ext>
            </a:extLst>
          </p:cNvPr>
          <p:cNvSpPr txBox="1">
            <a:spLocks/>
          </p:cNvSpPr>
          <p:nvPr/>
        </p:nvSpPr>
        <p:spPr>
          <a:xfrm>
            <a:off x="715050" y="831390"/>
            <a:ext cx="67906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US" sz="3200" dirty="0"/>
              <a:t>Age</a:t>
            </a:r>
            <a:endParaRPr lang="fr-MA" sz="3200" dirty="0"/>
          </a:p>
        </p:txBody>
      </p:sp>
      <p:pic>
        <p:nvPicPr>
          <p:cNvPr id="6" name="Picture 5">
            <a:extLst>
              <a:ext uri="{FF2B5EF4-FFF2-40B4-BE49-F238E27FC236}">
                <a16:creationId xmlns:a16="http://schemas.microsoft.com/office/drawing/2014/main" xmlns="" id="{EC355BCE-7597-B555-CB89-4B4D47D18475}"/>
              </a:ext>
            </a:extLst>
          </p:cNvPr>
          <p:cNvPicPr>
            <a:picLocks noChangeAspect="1"/>
          </p:cNvPicPr>
          <p:nvPr/>
        </p:nvPicPr>
        <p:blipFill>
          <a:blip r:embed="rId2"/>
          <a:stretch>
            <a:fillRect/>
          </a:stretch>
        </p:blipFill>
        <p:spPr>
          <a:xfrm>
            <a:off x="5499782" y="1966720"/>
            <a:ext cx="2929168" cy="2084349"/>
          </a:xfrm>
          <a:prstGeom prst="rect">
            <a:avLst/>
          </a:prstGeom>
        </p:spPr>
      </p:pic>
      <p:sp>
        <p:nvSpPr>
          <p:cNvPr id="8" name="TextBox 7">
            <a:extLst>
              <a:ext uri="{FF2B5EF4-FFF2-40B4-BE49-F238E27FC236}">
                <a16:creationId xmlns:a16="http://schemas.microsoft.com/office/drawing/2014/main" xmlns="" id="{F8A3934E-7A6A-4B0A-10EA-13DA3F45780D}"/>
              </a:ext>
            </a:extLst>
          </p:cNvPr>
          <p:cNvSpPr txBox="1"/>
          <p:nvPr/>
        </p:nvSpPr>
        <p:spPr>
          <a:xfrm>
            <a:off x="6158551" y="1658943"/>
            <a:ext cx="1611630" cy="307777"/>
          </a:xfrm>
          <a:prstGeom prst="rect">
            <a:avLst/>
          </a:prstGeom>
          <a:noFill/>
        </p:spPr>
        <p:txBody>
          <a:bodyPr wrap="square">
            <a:spAutoFit/>
          </a:bodyPr>
          <a:lstStyle/>
          <a:p>
            <a:r>
              <a:rPr lang="fr-MA" b="0" dirty="0" err="1">
                <a:solidFill>
                  <a:srgbClr val="2BBAC5"/>
                </a:solidFill>
                <a:effectLst/>
                <a:latin typeface="Consolas" panose="020B0609020204030204" pitchFamily="49" charset="0"/>
              </a:rPr>
              <a:t>boxplot</a:t>
            </a:r>
            <a:r>
              <a:rPr lang="fr-MA" b="0" dirty="0">
                <a:solidFill>
                  <a:srgbClr val="ABB2BF"/>
                </a:solidFill>
                <a:effectLst/>
                <a:latin typeface="Consolas" panose="020B0609020204030204" pitchFamily="49" charset="0"/>
              </a:rPr>
              <a:t>(</a:t>
            </a:r>
            <a:r>
              <a:rPr lang="fr-MA" b="0" dirty="0" err="1">
                <a:solidFill>
                  <a:srgbClr val="EF596F"/>
                </a:solidFill>
                <a:effectLst/>
                <a:latin typeface="Consolas" panose="020B0609020204030204" pitchFamily="49" charset="0"/>
              </a:rPr>
              <a:t>M</a:t>
            </a:r>
            <a:r>
              <a:rPr lang="fr-MA" b="0" dirty="0" err="1">
                <a:solidFill>
                  <a:srgbClr val="D55FDE"/>
                </a:solidFill>
                <a:effectLst/>
                <a:latin typeface="Consolas" panose="020B0609020204030204" pitchFamily="49" charset="0"/>
              </a:rPr>
              <a:t>$</a:t>
            </a:r>
            <a:r>
              <a:rPr lang="fr-MA" b="0" dirty="0" err="1">
                <a:solidFill>
                  <a:srgbClr val="EF596F"/>
                </a:solidFill>
                <a:effectLst/>
                <a:latin typeface="Consolas" panose="020B0609020204030204" pitchFamily="49" charset="0"/>
              </a:rPr>
              <a:t>age</a:t>
            </a:r>
            <a:r>
              <a:rPr lang="fr-MA" b="0" dirty="0">
                <a:solidFill>
                  <a:srgbClr val="ABB2BF"/>
                </a:solidFill>
                <a:effectLst/>
                <a:latin typeface="Consolas" panose="020B0609020204030204" pitchFamily="49" charset="0"/>
              </a:rPr>
              <a:t>)</a:t>
            </a:r>
          </a:p>
        </p:txBody>
      </p:sp>
      <p:sp>
        <p:nvSpPr>
          <p:cNvPr id="13" name="Title 2">
            <a:extLst>
              <a:ext uri="{FF2B5EF4-FFF2-40B4-BE49-F238E27FC236}">
                <a16:creationId xmlns:a16="http://schemas.microsoft.com/office/drawing/2014/main" xmlns="" id="{FC3FCF21-7DDD-A5F1-E34E-F794058B9AFA}"/>
              </a:ext>
            </a:extLst>
          </p:cNvPr>
          <p:cNvSpPr>
            <a:spLocks noGrp="1"/>
          </p:cNvSpPr>
          <p:nvPr>
            <p:ph type="title" idx="2"/>
          </p:nvPr>
        </p:nvSpPr>
        <p:spPr>
          <a:xfrm>
            <a:off x="2353400" y="0"/>
            <a:ext cx="6790600" cy="1071600"/>
          </a:xfrm>
        </p:spPr>
        <p:txBody>
          <a:bodyPr/>
          <a:lstStyle/>
          <a:p>
            <a:pPr algn="r"/>
            <a:r>
              <a:rPr lang="en-US" dirty="0"/>
              <a:t>DATA Cleaning</a:t>
            </a:r>
            <a:endParaRPr lang="fr-MA" dirty="0"/>
          </a:p>
        </p:txBody>
      </p:sp>
      <p:pic>
        <p:nvPicPr>
          <p:cNvPr id="15" name="Picture 14">
            <a:extLst>
              <a:ext uri="{FF2B5EF4-FFF2-40B4-BE49-F238E27FC236}">
                <a16:creationId xmlns:a16="http://schemas.microsoft.com/office/drawing/2014/main" xmlns="" id="{86E0936D-8ED3-65C1-84BF-ECE16620866D}"/>
              </a:ext>
            </a:extLst>
          </p:cNvPr>
          <p:cNvPicPr>
            <a:picLocks noChangeAspect="1"/>
          </p:cNvPicPr>
          <p:nvPr/>
        </p:nvPicPr>
        <p:blipFill>
          <a:blip r:embed="rId3"/>
          <a:stretch>
            <a:fillRect/>
          </a:stretch>
        </p:blipFill>
        <p:spPr>
          <a:xfrm>
            <a:off x="2009417" y="4178737"/>
            <a:ext cx="5125165" cy="638264"/>
          </a:xfrm>
          <a:prstGeom prst="rect">
            <a:avLst/>
          </a:prstGeom>
        </p:spPr>
      </p:pic>
    </p:spTree>
    <p:extLst>
      <p:ext uri="{BB962C8B-B14F-4D97-AF65-F5344CB8AC3E}">
        <p14:creationId xmlns:p14="http://schemas.microsoft.com/office/powerpoint/2010/main" val="201352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A7ED4-C869-55CB-B310-EA2E64921FFE}"/>
              </a:ext>
            </a:extLst>
          </p:cNvPr>
          <p:cNvSpPr>
            <a:spLocks noGrp="1"/>
          </p:cNvSpPr>
          <p:nvPr>
            <p:ph type="title"/>
          </p:nvPr>
        </p:nvSpPr>
        <p:spPr>
          <a:xfrm>
            <a:off x="562650" y="1750395"/>
            <a:ext cx="7713900" cy="1967970"/>
          </a:xfrm>
        </p:spPr>
        <p:txBody>
          <a:bodyPr/>
          <a:lstStyle/>
          <a:p>
            <a:r>
              <a:rPr lang="fr-MA" sz="1200" b="0" dirty="0" err="1">
                <a:solidFill>
                  <a:srgbClr val="2BBAC5"/>
                </a:solidFill>
                <a:effectLst/>
                <a:latin typeface="Consolas" panose="020B0609020204030204" pitchFamily="49" charset="0"/>
              </a:rPr>
              <a:t>boxplot</a:t>
            </a:r>
            <a:r>
              <a:rPr lang="fr-MA" sz="1200" b="0" dirty="0">
                <a:solidFill>
                  <a:srgbClr val="ABB2BF"/>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a:t>
            </a:r>
            <a:br>
              <a:rPr lang="fr-MA" sz="1200" b="0" dirty="0">
                <a:solidFill>
                  <a:srgbClr val="ABB2BF"/>
                </a:solidFill>
                <a:effectLst/>
                <a:latin typeface="Consolas" panose="020B0609020204030204" pitchFamily="49" charset="0"/>
              </a:rPr>
            </a:br>
            <a:r>
              <a:rPr lang="fr-MA" sz="1200" b="0" dirty="0" err="1">
                <a:solidFill>
                  <a:srgbClr val="2BBAC5"/>
                </a:solidFill>
                <a:effectLst/>
                <a:latin typeface="Consolas" panose="020B0609020204030204" pitchFamily="49" charset="0"/>
              </a:rPr>
              <a:t>boxplot.stats</a:t>
            </a:r>
            <a:r>
              <a:rPr lang="fr-MA" sz="1200" b="0" dirty="0">
                <a:solidFill>
                  <a:srgbClr val="ABB2BF"/>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a:t>
            </a:r>
            <a:br>
              <a:rPr lang="fr-MA" sz="1200" b="0" dirty="0">
                <a:solidFill>
                  <a:srgbClr val="ABB2BF"/>
                </a:solidFill>
                <a:effectLst/>
                <a:latin typeface="Consolas" panose="020B0609020204030204" pitchFamily="49" charset="0"/>
              </a:rPr>
            </a:br>
            <a:r>
              <a:rPr lang="fr-MA" sz="1200" b="0" dirty="0" err="1">
                <a:solidFill>
                  <a:srgbClr val="2BBAC5"/>
                </a:solidFill>
                <a:effectLst/>
                <a:latin typeface="Consolas" panose="020B0609020204030204" pitchFamily="49" charset="0"/>
              </a:rPr>
              <a:t>boxplot.stats</a:t>
            </a:r>
            <a:r>
              <a:rPr lang="fr-MA" sz="1200" b="0" dirty="0">
                <a:solidFill>
                  <a:srgbClr val="ABB2BF"/>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a:t>
            </a:r>
            <a:r>
              <a:rPr lang="fr-MA" sz="1200" b="0" dirty="0">
                <a:solidFill>
                  <a:srgbClr val="D55FDE"/>
                </a:solidFill>
                <a:effectLst/>
                <a:latin typeface="Consolas" panose="020B0609020204030204" pitchFamily="49" charset="0"/>
              </a:rPr>
              <a:t>$</a:t>
            </a:r>
            <a:r>
              <a:rPr lang="fr-MA" sz="1200" b="0" dirty="0">
                <a:solidFill>
                  <a:srgbClr val="EF596F"/>
                </a:solidFill>
                <a:effectLst/>
                <a:latin typeface="Consolas" panose="020B0609020204030204" pitchFamily="49" charset="0"/>
              </a:rPr>
              <a:t>out</a:t>
            </a:r>
            <a:r>
              <a:rPr lang="fr-MA" sz="1200" b="0" dirty="0">
                <a:solidFill>
                  <a:srgbClr val="ABB2BF"/>
                </a:solidFill>
                <a:effectLst/>
                <a:latin typeface="Consolas" panose="020B0609020204030204" pitchFamily="49" charset="0"/>
              </a:rPr>
              <a:t/>
            </a:r>
            <a:br>
              <a:rPr lang="fr-MA" sz="1200" b="0" dirty="0">
                <a:solidFill>
                  <a:srgbClr val="ABB2BF"/>
                </a:solidFill>
                <a:effectLst/>
                <a:latin typeface="Consolas" panose="020B0609020204030204" pitchFamily="49" charset="0"/>
              </a:rPr>
            </a:br>
            <a:r>
              <a:rPr lang="fr-MA" sz="1200" b="0" dirty="0">
                <a:solidFill>
                  <a:srgbClr val="D55FDE"/>
                </a:solidFill>
                <a:effectLst/>
                <a:latin typeface="Consolas" panose="020B0609020204030204" pitchFamily="49" charset="0"/>
              </a:rPr>
              <a:t>for</a:t>
            </a:r>
            <a:r>
              <a:rPr lang="fr-MA" sz="1200" b="0" dirty="0">
                <a:solidFill>
                  <a:srgbClr val="ABB2BF"/>
                </a:solidFill>
                <a:effectLst/>
                <a:latin typeface="Consolas" panose="020B0609020204030204" pitchFamily="49" charset="0"/>
              </a:rPr>
              <a:t> (</a:t>
            </a:r>
            <a:r>
              <a:rPr lang="fr-MA" sz="1200" b="0" dirty="0">
                <a:solidFill>
                  <a:srgbClr val="EF596F"/>
                </a:solidFill>
                <a:effectLst/>
                <a:latin typeface="Consolas" panose="020B0609020204030204" pitchFamily="49" charset="0"/>
              </a:rPr>
              <a:t>i</a:t>
            </a:r>
            <a:r>
              <a:rPr lang="fr-MA" sz="1200" b="0" dirty="0">
                <a:solidFill>
                  <a:srgbClr val="ABB2BF"/>
                </a:solidFill>
                <a:effectLst/>
                <a:latin typeface="Consolas" panose="020B0609020204030204" pitchFamily="49" charset="0"/>
              </a:rPr>
              <a:t> </a:t>
            </a:r>
            <a:r>
              <a:rPr lang="fr-MA" sz="1200" b="0" dirty="0">
                <a:solidFill>
                  <a:srgbClr val="D55FDE"/>
                </a:solidFill>
                <a:effectLst/>
                <a:latin typeface="Consolas" panose="020B0609020204030204" pitchFamily="49" charset="0"/>
              </a:rPr>
              <a:t>in</a:t>
            </a:r>
            <a:r>
              <a:rPr lang="fr-MA" sz="1200" b="0" dirty="0">
                <a:solidFill>
                  <a:srgbClr val="ABB2BF"/>
                </a:solidFill>
                <a:effectLst/>
                <a:latin typeface="Consolas" panose="020B0609020204030204" pitchFamily="49" charset="0"/>
              </a:rPr>
              <a:t> </a:t>
            </a:r>
            <a:r>
              <a:rPr lang="fr-MA" sz="1200" b="0" dirty="0">
                <a:solidFill>
                  <a:srgbClr val="D19A66"/>
                </a:solidFill>
                <a:effectLst/>
                <a:latin typeface="Consolas" panose="020B0609020204030204" pitchFamily="49" charset="0"/>
              </a:rPr>
              <a:t>1</a:t>
            </a:r>
            <a:r>
              <a:rPr lang="fr-MA" sz="1200" b="0" dirty="0">
                <a:solidFill>
                  <a:srgbClr val="D55FDE"/>
                </a:solidFill>
                <a:effectLst/>
                <a:latin typeface="Consolas" panose="020B0609020204030204" pitchFamily="49" charset="0"/>
              </a:rPr>
              <a:t>:</a:t>
            </a:r>
            <a:r>
              <a:rPr lang="fr-MA" sz="1200" b="0" dirty="0">
                <a:solidFill>
                  <a:srgbClr val="2BBAC5"/>
                </a:solidFill>
                <a:effectLst/>
                <a:latin typeface="Consolas" panose="020B0609020204030204" pitchFamily="49" charset="0"/>
              </a:rPr>
              <a:t>length</a:t>
            </a:r>
            <a:r>
              <a:rPr lang="fr-MA" sz="1200" b="0" dirty="0">
                <a:solidFill>
                  <a:srgbClr val="ABB2BF"/>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 {</a:t>
            </a:r>
            <a:br>
              <a:rPr lang="fr-MA" sz="1200" b="0" dirty="0">
                <a:solidFill>
                  <a:srgbClr val="ABB2BF"/>
                </a:solidFill>
                <a:effectLst/>
                <a:latin typeface="Consolas" panose="020B0609020204030204" pitchFamily="49" charset="0"/>
              </a:rPr>
            </a:br>
            <a:r>
              <a:rPr lang="fr-MA" sz="1200" b="0" dirty="0">
                <a:solidFill>
                  <a:srgbClr val="ABB2BF"/>
                </a:solidFill>
                <a:effectLst/>
                <a:latin typeface="Consolas" panose="020B0609020204030204" pitchFamily="49" charset="0"/>
              </a:rPr>
              <a:t>  </a:t>
            </a:r>
            <a:r>
              <a:rPr lang="fr-MA" sz="1200" b="0" dirty="0">
                <a:solidFill>
                  <a:srgbClr val="D55FDE"/>
                </a:solidFill>
                <a:effectLst/>
                <a:latin typeface="Consolas" panose="020B0609020204030204" pitchFamily="49" charset="0"/>
              </a:rPr>
              <a:t>if</a:t>
            </a:r>
            <a:r>
              <a:rPr lang="fr-MA" sz="1200" b="0" dirty="0">
                <a:solidFill>
                  <a:srgbClr val="ABB2BF"/>
                </a:solidFill>
                <a:effectLst/>
                <a:latin typeface="Consolas" panose="020B0609020204030204" pitchFamily="49" charset="0"/>
              </a:rPr>
              <a:t> (</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a:t>
            </a:r>
            <a:r>
              <a:rPr lang="fr-MA" sz="1200" b="0" dirty="0">
                <a:solidFill>
                  <a:srgbClr val="EF596F"/>
                </a:solidFill>
                <a:effectLst/>
                <a:latin typeface="Consolas" panose="020B0609020204030204" pitchFamily="49" charset="0"/>
              </a:rPr>
              <a:t>i</a:t>
            </a:r>
            <a:r>
              <a:rPr lang="fr-MA" sz="1200" b="0" dirty="0">
                <a:solidFill>
                  <a:srgbClr val="ABB2BF"/>
                </a:solidFill>
                <a:effectLst/>
                <a:latin typeface="Consolas" panose="020B0609020204030204" pitchFamily="49" charset="0"/>
              </a:rPr>
              <a:t>] </a:t>
            </a:r>
            <a:r>
              <a:rPr lang="fr-MA" sz="1200" b="0" dirty="0">
                <a:solidFill>
                  <a:srgbClr val="2BBAC5"/>
                </a:solidFill>
                <a:effectLst/>
                <a:latin typeface="Consolas" panose="020B0609020204030204" pitchFamily="49" charset="0"/>
              </a:rPr>
              <a:t>%in%</a:t>
            </a:r>
            <a:r>
              <a:rPr lang="fr-MA" sz="1200" b="0" dirty="0">
                <a:solidFill>
                  <a:srgbClr val="ABB2BF"/>
                </a:solidFill>
                <a:effectLst/>
                <a:latin typeface="Consolas" panose="020B0609020204030204" pitchFamily="49" charset="0"/>
              </a:rPr>
              <a:t> </a:t>
            </a:r>
            <a:r>
              <a:rPr lang="fr-MA" sz="1200" b="0" dirty="0" err="1">
                <a:solidFill>
                  <a:srgbClr val="2BBAC5"/>
                </a:solidFill>
                <a:effectLst/>
                <a:latin typeface="Consolas" panose="020B0609020204030204" pitchFamily="49" charset="0"/>
              </a:rPr>
              <a:t>boxplot.stats</a:t>
            </a:r>
            <a:r>
              <a:rPr lang="fr-MA" sz="1200" b="0" dirty="0">
                <a:solidFill>
                  <a:srgbClr val="ABB2BF"/>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a:t>
            </a:r>
            <a:r>
              <a:rPr lang="fr-MA" sz="1200" b="0" dirty="0">
                <a:solidFill>
                  <a:srgbClr val="D55FDE"/>
                </a:solidFill>
                <a:effectLst/>
                <a:latin typeface="Consolas" panose="020B0609020204030204" pitchFamily="49" charset="0"/>
              </a:rPr>
              <a:t>$</a:t>
            </a:r>
            <a:r>
              <a:rPr lang="fr-MA" sz="1200" b="0" dirty="0">
                <a:solidFill>
                  <a:srgbClr val="EF596F"/>
                </a:solidFill>
                <a:effectLst/>
                <a:latin typeface="Consolas" panose="020B0609020204030204" pitchFamily="49" charset="0"/>
              </a:rPr>
              <a:t>out</a:t>
            </a:r>
            <a:r>
              <a:rPr lang="fr-MA" sz="1200" b="0" dirty="0">
                <a:solidFill>
                  <a:srgbClr val="ABB2BF"/>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a:t>
            </a:r>
            <a:r>
              <a:rPr lang="fr-MA" sz="1200" b="0" dirty="0">
                <a:solidFill>
                  <a:srgbClr val="EF596F"/>
                </a:solidFill>
                <a:effectLst/>
                <a:latin typeface="Consolas" panose="020B0609020204030204" pitchFamily="49" charset="0"/>
              </a:rPr>
              <a:t>i</a:t>
            </a:r>
            <a:r>
              <a:rPr lang="fr-MA" sz="1200" b="0" dirty="0">
                <a:solidFill>
                  <a:srgbClr val="ABB2BF"/>
                </a:solidFill>
                <a:effectLst/>
                <a:latin typeface="Consolas" panose="020B0609020204030204" pitchFamily="49" charset="0"/>
              </a:rPr>
              <a:t>] </a:t>
            </a:r>
            <a:r>
              <a:rPr lang="fr-MA" sz="1200" b="0" dirty="0">
                <a:solidFill>
                  <a:srgbClr val="2BBAC5"/>
                </a:solidFill>
                <a:effectLst/>
                <a:latin typeface="Consolas" panose="020B0609020204030204" pitchFamily="49" charset="0"/>
              </a:rPr>
              <a:t>&lt;-</a:t>
            </a:r>
            <a:r>
              <a:rPr lang="fr-MA" sz="1200" b="0" dirty="0">
                <a:solidFill>
                  <a:srgbClr val="ABB2BF"/>
                </a:solidFill>
                <a:effectLst/>
                <a:latin typeface="Consolas" panose="020B0609020204030204" pitchFamily="49" charset="0"/>
              </a:rPr>
              <a:t> </a:t>
            </a:r>
            <a:r>
              <a:rPr lang="fr-MA" sz="1200" b="0" dirty="0">
                <a:solidFill>
                  <a:srgbClr val="D19A66"/>
                </a:solidFill>
                <a:effectLst/>
                <a:latin typeface="Consolas" panose="020B0609020204030204" pitchFamily="49" charset="0"/>
              </a:rPr>
              <a:t>NA</a:t>
            </a:r>
            <a:r>
              <a:rPr lang="fr-MA" sz="1200" b="0" dirty="0">
                <a:solidFill>
                  <a:srgbClr val="ABB2BF"/>
                </a:solidFill>
                <a:effectLst/>
                <a:latin typeface="Consolas" panose="020B0609020204030204" pitchFamily="49" charset="0"/>
              </a:rPr>
              <a:t>}</a:t>
            </a:r>
            <a:br>
              <a:rPr lang="fr-MA" sz="1200" b="0" dirty="0">
                <a:solidFill>
                  <a:srgbClr val="ABB2BF"/>
                </a:solidFill>
                <a:effectLst/>
                <a:latin typeface="Consolas" panose="020B0609020204030204" pitchFamily="49" charset="0"/>
              </a:rPr>
            </a:br>
            <a:r>
              <a:rPr lang="fr-MA" sz="1200" b="0" dirty="0">
                <a:solidFill>
                  <a:srgbClr val="ABB2BF"/>
                </a:solidFill>
                <a:effectLst/>
                <a:latin typeface="Consolas" panose="020B0609020204030204" pitchFamily="49" charset="0"/>
              </a:rPr>
              <a:t>}</a:t>
            </a:r>
          </a:p>
        </p:txBody>
      </p:sp>
      <p:sp>
        <p:nvSpPr>
          <p:cNvPr id="5" name="Title 2">
            <a:extLst>
              <a:ext uri="{FF2B5EF4-FFF2-40B4-BE49-F238E27FC236}">
                <a16:creationId xmlns:a16="http://schemas.microsoft.com/office/drawing/2014/main" xmlns="" id="{D9D3C05E-1D1E-0EB8-DEB4-79767973B533}"/>
              </a:ext>
            </a:extLst>
          </p:cNvPr>
          <p:cNvSpPr txBox="1">
            <a:spLocks/>
          </p:cNvSpPr>
          <p:nvPr/>
        </p:nvSpPr>
        <p:spPr>
          <a:xfrm>
            <a:off x="715050" y="831390"/>
            <a:ext cx="67906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US" sz="3200" dirty="0"/>
              <a:t>ITEMS</a:t>
            </a:r>
            <a:endParaRPr lang="fr-MA" sz="3200" dirty="0"/>
          </a:p>
        </p:txBody>
      </p:sp>
      <p:sp>
        <p:nvSpPr>
          <p:cNvPr id="7" name="Title 2">
            <a:extLst>
              <a:ext uri="{FF2B5EF4-FFF2-40B4-BE49-F238E27FC236}">
                <a16:creationId xmlns:a16="http://schemas.microsoft.com/office/drawing/2014/main" xmlns="" id="{E633EA20-106A-FB69-C5AA-C4575B91D442}"/>
              </a:ext>
            </a:extLst>
          </p:cNvPr>
          <p:cNvSpPr txBox="1">
            <a:spLocks/>
          </p:cNvSpPr>
          <p:nvPr/>
        </p:nvSpPr>
        <p:spPr>
          <a:xfrm>
            <a:off x="2353400" y="0"/>
            <a:ext cx="67906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r"/>
            <a:r>
              <a:rPr lang="en-US"/>
              <a:t>DATA Cleaning</a:t>
            </a:r>
            <a:endParaRPr lang="fr-MA" dirty="0"/>
          </a:p>
        </p:txBody>
      </p:sp>
      <p:sp>
        <p:nvSpPr>
          <p:cNvPr id="8" name="Title 2">
            <a:extLst>
              <a:ext uri="{FF2B5EF4-FFF2-40B4-BE49-F238E27FC236}">
                <a16:creationId xmlns:a16="http://schemas.microsoft.com/office/drawing/2014/main" xmlns="" id="{494915AF-C198-26D7-D41D-913CEADE43CA}"/>
              </a:ext>
            </a:extLst>
          </p:cNvPr>
          <p:cNvSpPr txBox="1">
            <a:spLocks/>
          </p:cNvSpPr>
          <p:nvPr/>
        </p:nvSpPr>
        <p:spPr>
          <a:xfrm>
            <a:off x="3305850" y="1662780"/>
            <a:ext cx="3582630" cy="53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US" sz="1600" dirty="0">
                <a:solidFill>
                  <a:srgbClr val="92D050"/>
                </a:solidFill>
              </a:rPr>
              <a:t>#Replacing outlier values with NA</a:t>
            </a:r>
            <a:endParaRPr lang="fr-MA" sz="1600" dirty="0">
              <a:solidFill>
                <a:srgbClr val="92D050"/>
              </a:solidFill>
            </a:endParaRPr>
          </a:p>
        </p:txBody>
      </p:sp>
      <p:sp>
        <p:nvSpPr>
          <p:cNvPr id="10" name="TextBox 9">
            <a:extLst>
              <a:ext uri="{FF2B5EF4-FFF2-40B4-BE49-F238E27FC236}">
                <a16:creationId xmlns:a16="http://schemas.microsoft.com/office/drawing/2014/main" xmlns="" id="{97C7D617-97EC-D639-6201-2A5D3BC24484}"/>
              </a:ext>
            </a:extLst>
          </p:cNvPr>
          <p:cNvSpPr txBox="1"/>
          <p:nvPr/>
        </p:nvSpPr>
        <p:spPr>
          <a:xfrm>
            <a:off x="4823459" y="3158683"/>
            <a:ext cx="3376335" cy="1754326"/>
          </a:xfrm>
          <a:prstGeom prst="rect">
            <a:avLst/>
          </a:prstGeom>
          <a:noFill/>
        </p:spPr>
        <p:txBody>
          <a:bodyPr wrap="square">
            <a:spAutoFit/>
          </a:bodyPr>
          <a:lstStyle/>
          <a:p>
            <a:r>
              <a:rPr lang="fr-MA" sz="1200" b="0" dirty="0">
                <a:solidFill>
                  <a:srgbClr val="EF596F"/>
                </a:solidFill>
                <a:effectLst/>
                <a:latin typeface="Consolas" panose="020B0609020204030204" pitchFamily="49" charset="0"/>
              </a:rPr>
              <a:t>j</a:t>
            </a:r>
            <a:r>
              <a:rPr lang="fr-MA" sz="1200" b="0" dirty="0">
                <a:solidFill>
                  <a:srgbClr val="ABB2BF"/>
                </a:solidFill>
                <a:effectLst/>
                <a:latin typeface="Consolas" panose="020B0609020204030204" pitchFamily="49" charset="0"/>
              </a:rPr>
              <a:t> </a:t>
            </a:r>
            <a:r>
              <a:rPr lang="fr-MA" sz="1200" b="0" dirty="0">
                <a:solidFill>
                  <a:srgbClr val="2BBAC5"/>
                </a:solidFill>
                <a:effectLst/>
                <a:latin typeface="Consolas" panose="020B0609020204030204" pitchFamily="49" charset="0"/>
              </a:rPr>
              <a:t>&lt;-</a:t>
            </a:r>
            <a:r>
              <a:rPr lang="fr-MA" sz="1200" b="0" dirty="0">
                <a:solidFill>
                  <a:srgbClr val="ABB2BF"/>
                </a:solidFill>
                <a:effectLst/>
                <a:latin typeface="Consolas" panose="020B0609020204030204" pitchFamily="49" charset="0"/>
              </a:rPr>
              <a:t> </a:t>
            </a:r>
            <a:r>
              <a:rPr lang="fr-MA" sz="1200" b="0" dirty="0">
                <a:solidFill>
                  <a:srgbClr val="D19A66"/>
                </a:solidFill>
                <a:effectLst/>
                <a:latin typeface="Consolas" panose="020B0609020204030204" pitchFamily="49" charset="0"/>
              </a:rPr>
              <a:t>0</a:t>
            </a:r>
            <a:endParaRPr lang="fr-MA" sz="1200" b="0" dirty="0">
              <a:solidFill>
                <a:srgbClr val="ABB2BF"/>
              </a:solidFill>
              <a:effectLst/>
              <a:latin typeface="Consolas" panose="020B0609020204030204" pitchFamily="49" charset="0"/>
            </a:endParaRPr>
          </a:p>
          <a:p>
            <a:r>
              <a:rPr lang="fr-MA" sz="1200" b="0" dirty="0">
                <a:solidFill>
                  <a:srgbClr val="D55FDE"/>
                </a:solidFill>
                <a:effectLst/>
                <a:latin typeface="Consolas" panose="020B0609020204030204" pitchFamily="49" charset="0"/>
              </a:rPr>
              <a:t>for</a:t>
            </a:r>
            <a:r>
              <a:rPr lang="fr-MA" sz="1200" b="0" dirty="0">
                <a:solidFill>
                  <a:srgbClr val="ABB2BF"/>
                </a:solidFill>
                <a:effectLst/>
                <a:latin typeface="Consolas" panose="020B0609020204030204" pitchFamily="49" charset="0"/>
              </a:rPr>
              <a:t> (</a:t>
            </a:r>
            <a:r>
              <a:rPr lang="fr-MA" sz="1200" b="0" dirty="0">
                <a:solidFill>
                  <a:srgbClr val="EF596F"/>
                </a:solidFill>
                <a:effectLst/>
                <a:latin typeface="Consolas" panose="020B0609020204030204" pitchFamily="49" charset="0"/>
              </a:rPr>
              <a:t>i</a:t>
            </a:r>
            <a:r>
              <a:rPr lang="fr-MA" sz="1200" b="0" dirty="0">
                <a:solidFill>
                  <a:srgbClr val="ABB2BF"/>
                </a:solidFill>
                <a:effectLst/>
                <a:latin typeface="Consolas" panose="020B0609020204030204" pitchFamily="49" charset="0"/>
              </a:rPr>
              <a:t> </a:t>
            </a:r>
            <a:r>
              <a:rPr lang="fr-MA" sz="1200" b="0" dirty="0">
                <a:solidFill>
                  <a:srgbClr val="D55FDE"/>
                </a:solidFill>
                <a:effectLst/>
                <a:latin typeface="Consolas" panose="020B0609020204030204" pitchFamily="49" charset="0"/>
              </a:rPr>
              <a:t>in</a:t>
            </a:r>
            <a:r>
              <a:rPr lang="fr-MA" sz="1200" b="0" dirty="0">
                <a:solidFill>
                  <a:srgbClr val="ABB2BF"/>
                </a:solidFill>
                <a:effectLst/>
                <a:latin typeface="Consolas" panose="020B0609020204030204" pitchFamily="49" charset="0"/>
              </a:rPr>
              <a:t> </a:t>
            </a:r>
            <a:r>
              <a:rPr lang="fr-MA" sz="1200" b="0" dirty="0">
                <a:solidFill>
                  <a:srgbClr val="D19A66"/>
                </a:solidFill>
                <a:effectLst/>
                <a:latin typeface="Consolas" panose="020B0609020204030204" pitchFamily="49" charset="0"/>
              </a:rPr>
              <a:t>1</a:t>
            </a:r>
            <a:r>
              <a:rPr lang="fr-MA" sz="1200" b="0" dirty="0">
                <a:solidFill>
                  <a:srgbClr val="D55FDE"/>
                </a:solidFill>
                <a:effectLst/>
                <a:latin typeface="Consolas" panose="020B0609020204030204" pitchFamily="49" charset="0"/>
              </a:rPr>
              <a:t>:</a:t>
            </a:r>
            <a:r>
              <a:rPr lang="fr-MA" sz="1200" b="0" dirty="0">
                <a:solidFill>
                  <a:srgbClr val="2BBAC5"/>
                </a:solidFill>
                <a:effectLst/>
                <a:latin typeface="Consolas" panose="020B0609020204030204" pitchFamily="49" charset="0"/>
              </a:rPr>
              <a:t>length</a:t>
            </a:r>
            <a:r>
              <a:rPr lang="fr-MA" sz="1200" b="0" dirty="0">
                <a:solidFill>
                  <a:srgbClr val="ABB2BF"/>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 {</a:t>
            </a:r>
          </a:p>
          <a:p>
            <a:r>
              <a:rPr lang="fr-MA" sz="1200" b="0" dirty="0">
                <a:solidFill>
                  <a:srgbClr val="ABB2BF"/>
                </a:solidFill>
                <a:effectLst/>
                <a:latin typeface="Consolas" panose="020B0609020204030204" pitchFamily="49" charset="0"/>
              </a:rPr>
              <a:t>  </a:t>
            </a:r>
            <a:r>
              <a:rPr lang="fr-MA" sz="1200" b="0" dirty="0">
                <a:solidFill>
                  <a:srgbClr val="D55FDE"/>
                </a:solidFill>
                <a:effectLst/>
                <a:latin typeface="Consolas" panose="020B0609020204030204" pitchFamily="49" charset="0"/>
              </a:rPr>
              <a:t>if</a:t>
            </a:r>
            <a:r>
              <a:rPr lang="fr-MA" sz="1200" b="0" dirty="0">
                <a:solidFill>
                  <a:srgbClr val="ABB2BF"/>
                </a:solidFill>
                <a:effectLst/>
                <a:latin typeface="Consolas" panose="020B0609020204030204" pitchFamily="49" charset="0"/>
              </a:rPr>
              <a:t> (</a:t>
            </a:r>
            <a:r>
              <a:rPr lang="fr-MA" sz="1200" b="0" dirty="0">
                <a:solidFill>
                  <a:srgbClr val="2BBAC5"/>
                </a:solidFill>
                <a:effectLst/>
                <a:latin typeface="Consolas" panose="020B0609020204030204" pitchFamily="49" charset="0"/>
              </a:rPr>
              <a:t>is.na</a:t>
            </a:r>
            <a:r>
              <a:rPr lang="fr-MA" sz="1200" b="0" dirty="0">
                <a:solidFill>
                  <a:srgbClr val="ABB2BF"/>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a:t>
            </a:r>
            <a:r>
              <a:rPr lang="fr-MA" sz="1200" b="0" dirty="0">
                <a:solidFill>
                  <a:srgbClr val="EF596F"/>
                </a:solidFill>
                <a:effectLst/>
                <a:latin typeface="Consolas" panose="020B0609020204030204" pitchFamily="49" charset="0"/>
              </a:rPr>
              <a:t>i</a:t>
            </a:r>
            <a:r>
              <a:rPr lang="fr-MA" sz="1200" b="0" dirty="0">
                <a:solidFill>
                  <a:srgbClr val="ABB2BF"/>
                </a:solidFill>
                <a:effectLst/>
                <a:latin typeface="Consolas" panose="020B0609020204030204" pitchFamily="49" charset="0"/>
              </a:rPr>
              <a:t>])) {</a:t>
            </a:r>
          </a:p>
          <a:p>
            <a:r>
              <a:rPr lang="fr-MA" sz="1200" b="0" dirty="0">
                <a:solidFill>
                  <a:srgbClr val="ABB2BF"/>
                </a:solidFill>
                <a:effectLst/>
                <a:latin typeface="Consolas" panose="020B0609020204030204" pitchFamily="49" charset="0"/>
              </a:rPr>
              <a:t>    </a:t>
            </a:r>
            <a:r>
              <a:rPr lang="fr-MA" sz="1200" b="0" dirty="0">
                <a:solidFill>
                  <a:srgbClr val="EF596F"/>
                </a:solidFill>
                <a:effectLst/>
                <a:latin typeface="Consolas" panose="020B0609020204030204" pitchFamily="49" charset="0"/>
              </a:rPr>
              <a:t>j</a:t>
            </a:r>
            <a:r>
              <a:rPr lang="fr-MA" sz="1200" b="0" dirty="0">
                <a:solidFill>
                  <a:srgbClr val="ABB2BF"/>
                </a:solidFill>
                <a:effectLst/>
                <a:latin typeface="Consolas" panose="020B0609020204030204" pitchFamily="49" charset="0"/>
              </a:rPr>
              <a:t> </a:t>
            </a:r>
            <a:r>
              <a:rPr lang="fr-MA" sz="1200" b="0" dirty="0">
                <a:solidFill>
                  <a:srgbClr val="2BBAC5"/>
                </a:solidFill>
                <a:effectLst/>
                <a:latin typeface="Consolas" panose="020B0609020204030204" pitchFamily="49" charset="0"/>
              </a:rPr>
              <a:t>&lt;-</a:t>
            </a:r>
            <a:r>
              <a:rPr lang="fr-MA" sz="1200" b="0" dirty="0">
                <a:solidFill>
                  <a:srgbClr val="ABB2BF"/>
                </a:solidFill>
                <a:effectLst/>
                <a:latin typeface="Consolas" panose="020B0609020204030204" pitchFamily="49" charset="0"/>
              </a:rPr>
              <a:t> </a:t>
            </a:r>
            <a:r>
              <a:rPr lang="fr-MA" sz="1200" b="0" dirty="0">
                <a:solidFill>
                  <a:srgbClr val="EF596F"/>
                </a:solidFill>
                <a:effectLst/>
                <a:latin typeface="Consolas" panose="020B0609020204030204" pitchFamily="49" charset="0"/>
              </a:rPr>
              <a:t>j</a:t>
            </a:r>
            <a:r>
              <a:rPr lang="fr-MA" sz="1200" b="0" dirty="0">
                <a:solidFill>
                  <a:srgbClr val="ABB2BF"/>
                </a:solidFill>
                <a:effectLst/>
                <a:latin typeface="Consolas" panose="020B0609020204030204" pitchFamily="49" charset="0"/>
              </a:rPr>
              <a:t> </a:t>
            </a:r>
            <a:r>
              <a:rPr lang="fr-MA" sz="1200" b="0" dirty="0">
                <a:solidFill>
                  <a:srgbClr val="2BBAC5"/>
                </a:solidFill>
                <a:effectLst/>
                <a:latin typeface="Consolas" panose="020B0609020204030204" pitchFamily="49" charset="0"/>
              </a:rPr>
              <a:t>+</a:t>
            </a:r>
            <a:r>
              <a:rPr lang="fr-MA" sz="1200" b="0" dirty="0">
                <a:solidFill>
                  <a:srgbClr val="ABB2BF"/>
                </a:solidFill>
                <a:effectLst/>
                <a:latin typeface="Consolas" panose="020B0609020204030204" pitchFamily="49" charset="0"/>
              </a:rPr>
              <a:t> </a:t>
            </a:r>
            <a:r>
              <a:rPr lang="fr-MA" sz="1200" b="0" dirty="0">
                <a:solidFill>
                  <a:srgbClr val="D19A66"/>
                </a:solidFill>
                <a:effectLst/>
                <a:latin typeface="Consolas" panose="020B0609020204030204" pitchFamily="49" charset="0"/>
              </a:rPr>
              <a:t>1</a:t>
            </a:r>
            <a:endParaRPr lang="fr-MA" sz="1200" b="0" dirty="0">
              <a:solidFill>
                <a:srgbClr val="ABB2BF"/>
              </a:solidFill>
              <a:effectLst/>
              <a:latin typeface="Consolas" panose="020B0609020204030204" pitchFamily="49" charset="0"/>
            </a:endParaRPr>
          </a:p>
          <a:p>
            <a:r>
              <a:rPr lang="fr-MA" sz="1200" b="0" dirty="0">
                <a:solidFill>
                  <a:srgbClr val="ABB2BF"/>
                </a:solidFill>
                <a:effectLst/>
                <a:latin typeface="Consolas" panose="020B0609020204030204" pitchFamily="49" charset="0"/>
              </a:rPr>
              <a:t>  }</a:t>
            </a:r>
          </a:p>
          <a:p>
            <a:r>
              <a:rPr lang="fr-MA" sz="1200" b="0" dirty="0">
                <a:solidFill>
                  <a:srgbClr val="ABB2BF"/>
                </a:solidFill>
                <a:effectLst/>
                <a:latin typeface="Consolas" panose="020B0609020204030204" pitchFamily="49" charset="0"/>
              </a:rPr>
              <a:t>}</a:t>
            </a:r>
          </a:p>
          <a:p>
            <a:r>
              <a:rPr lang="fr-MA" sz="1200" b="0" dirty="0">
                <a:solidFill>
                  <a:srgbClr val="EF596F"/>
                </a:solidFill>
                <a:effectLst/>
                <a:latin typeface="Consolas" panose="020B0609020204030204" pitchFamily="49" charset="0"/>
              </a:rPr>
              <a:t>j</a:t>
            </a:r>
            <a:endParaRPr lang="fr-MA" sz="1200" b="0" dirty="0">
              <a:solidFill>
                <a:srgbClr val="ABB2BF"/>
              </a:solidFill>
              <a:effectLst/>
              <a:latin typeface="Consolas" panose="020B0609020204030204" pitchFamily="49" charset="0"/>
            </a:endParaRPr>
          </a:p>
          <a:p>
            <a:r>
              <a:rPr lang="fr-MA" sz="1200" b="0" dirty="0" err="1">
                <a:solidFill>
                  <a:srgbClr val="EF596F"/>
                </a:solidFill>
                <a:effectLst/>
                <a:latin typeface="Consolas" panose="020B0609020204030204" pitchFamily="49" charset="0"/>
              </a:rPr>
              <a:t>pna</a:t>
            </a:r>
            <a:r>
              <a:rPr lang="fr-MA" sz="1200" b="0" dirty="0">
                <a:solidFill>
                  <a:srgbClr val="ABB2BF"/>
                </a:solidFill>
                <a:effectLst/>
                <a:latin typeface="Consolas" panose="020B0609020204030204" pitchFamily="49" charset="0"/>
              </a:rPr>
              <a:t> </a:t>
            </a:r>
            <a:r>
              <a:rPr lang="fr-MA" sz="1200" b="0" dirty="0">
                <a:solidFill>
                  <a:srgbClr val="2BBAC5"/>
                </a:solidFill>
                <a:effectLst/>
                <a:latin typeface="Consolas" panose="020B0609020204030204" pitchFamily="49" charset="0"/>
              </a:rPr>
              <a:t>&lt;-</a:t>
            </a:r>
            <a:r>
              <a:rPr lang="fr-MA" sz="1200" b="0" dirty="0">
                <a:solidFill>
                  <a:srgbClr val="ABB2BF"/>
                </a:solidFill>
                <a:effectLst/>
                <a:latin typeface="Consolas" panose="020B0609020204030204" pitchFamily="49" charset="0"/>
              </a:rPr>
              <a:t> </a:t>
            </a:r>
            <a:r>
              <a:rPr lang="fr-MA" sz="1200" b="0" dirty="0">
                <a:solidFill>
                  <a:srgbClr val="EF596F"/>
                </a:solidFill>
                <a:effectLst/>
                <a:latin typeface="Consolas" panose="020B0609020204030204" pitchFamily="49" charset="0"/>
              </a:rPr>
              <a:t>j</a:t>
            </a:r>
            <a:r>
              <a:rPr lang="fr-MA" sz="1200" b="0" dirty="0">
                <a:solidFill>
                  <a:srgbClr val="ABB2BF"/>
                </a:solidFill>
                <a:effectLst/>
                <a:latin typeface="Consolas" panose="020B0609020204030204" pitchFamily="49" charset="0"/>
              </a:rPr>
              <a:t> </a:t>
            </a:r>
            <a:r>
              <a:rPr lang="fr-MA" sz="1200" b="0" dirty="0">
                <a:solidFill>
                  <a:srgbClr val="2BBAC5"/>
                </a:solidFill>
                <a:effectLst/>
                <a:latin typeface="Consolas" panose="020B0609020204030204" pitchFamily="49" charset="0"/>
              </a:rPr>
              <a:t>/</a:t>
            </a:r>
            <a:r>
              <a:rPr lang="fr-MA" sz="1200" b="0" dirty="0">
                <a:solidFill>
                  <a:srgbClr val="ABB2BF"/>
                </a:solidFill>
                <a:effectLst/>
                <a:latin typeface="Consolas" panose="020B0609020204030204" pitchFamily="49" charset="0"/>
              </a:rPr>
              <a:t> </a:t>
            </a:r>
            <a:r>
              <a:rPr lang="fr-MA" sz="1200" b="0" dirty="0" err="1">
                <a:solidFill>
                  <a:srgbClr val="2BBAC5"/>
                </a:solidFill>
                <a:effectLst/>
                <a:latin typeface="Consolas" panose="020B0609020204030204" pitchFamily="49" charset="0"/>
              </a:rPr>
              <a:t>length</a:t>
            </a:r>
            <a:r>
              <a:rPr lang="fr-MA" sz="1200" b="0" dirty="0">
                <a:solidFill>
                  <a:srgbClr val="ABB2BF"/>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M</a:t>
            </a:r>
            <a:r>
              <a:rPr lang="fr-MA" sz="1200" b="0" dirty="0" err="1">
                <a:solidFill>
                  <a:srgbClr val="D55FDE"/>
                </a:solidFill>
                <a:effectLst/>
                <a:latin typeface="Consolas" panose="020B0609020204030204" pitchFamily="49" charset="0"/>
              </a:rPr>
              <a:t>$</a:t>
            </a:r>
            <a:r>
              <a:rPr lang="fr-MA" sz="1200" b="0" dirty="0" err="1">
                <a:solidFill>
                  <a:srgbClr val="EF596F"/>
                </a:solidFill>
                <a:effectLst/>
                <a:latin typeface="Consolas" panose="020B0609020204030204" pitchFamily="49" charset="0"/>
              </a:rPr>
              <a:t>item</a:t>
            </a:r>
            <a:r>
              <a:rPr lang="fr-MA" sz="1200" b="0" dirty="0">
                <a:solidFill>
                  <a:srgbClr val="ABB2BF"/>
                </a:solidFill>
                <a:effectLst/>
                <a:latin typeface="Consolas" panose="020B0609020204030204" pitchFamily="49" charset="0"/>
              </a:rPr>
              <a:t>)</a:t>
            </a:r>
          </a:p>
          <a:p>
            <a:r>
              <a:rPr lang="fr-MA" sz="1200" b="0" dirty="0" err="1">
                <a:solidFill>
                  <a:srgbClr val="EF596F"/>
                </a:solidFill>
                <a:effectLst/>
                <a:latin typeface="Consolas" panose="020B0609020204030204" pitchFamily="49" charset="0"/>
              </a:rPr>
              <a:t>pna</a:t>
            </a:r>
            <a:endParaRPr lang="fr-MA" sz="1200" b="0" dirty="0">
              <a:solidFill>
                <a:srgbClr val="ABB2BF"/>
              </a:solidFill>
              <a:effectLst/>
              <a:latin typeface="Consolas" panose="020B0609020204030204" pitchFamily="49" charset="0"/>
            </a:endParaRPr>
          </a:p>
        </p:txBody>
      </p:sp>
      <p:sp>
        <p:nvSpPr>
          <p:cNvPr id="11" name="Title 2">
            <a:extLst>
              <a:ext uri="{FF2B5EF4-FFF2-40B4-BE49-F238E27FC236}">
                <a16:creationId xmlns:a16="http://schemas.microsoft.com/office/drawing/2014/main" xmlns="" id="{FCF8C8D1-77E7-8C59-E447-425B435550CC}"/>
              </a:ext>
            </a:extLst>
          </p:cNvPr>
          <p:cNvSpPr txBox="1">
            <a:spLocks/>
          </p:cNvSpPr>
          <p:nvPr/>
        </p:nvSpPr>
        <p:spPr>
          <a:xfrm>
            <a:off x="562650" y="3736762"/>
            <a:ext cx="3483570" cy="720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US" sz="1600" dirty="0">
                <a:solidFill>
                  <a:srgbClr val="92D050"/>
                </a:solidFill>
              </a:rPr>
              <a:t>#Calculating the PNA</a:t>
            </a:r>
          </a:p>
          <a:p>
            <a:r>
              <a:rPr lang="en-US" sz="1600" dirty="0">
                <a:solidFill>
                  <a:srgbClr val="92D050"/>
                </a:solidFill>
              </a:rPr>
              <a:t>If PNA&gt;5% we delete the outliers</a:t>
            </a:r>
            <a:endParaRPr lang="fr-MA" sz="1600" dirty="0">
              <a:solidFill>
                <a:srgbClr val="92D050"/>
              </a:solidFill>
            </a:endParaRPr>
          </a:p>
        </p:txBody>
      </p:sp>
    </p:spTree>
    <p:extLst>
      <p:ext uri="{BB962C8B-B14F-4D97-AF65-F5344CB8AC3E}">
        <p14:creationId xmlns:p14="http://schemas.microsoft.com/office/powerpoint/2010/main" val="405712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E2C4D12-7ABC-1A0F-94FE-C8E8C3838EB9}"/>
              </a:ext>
            </a:extLst>
          </p:cNvPr>
          <p:cNvPicPr>
            <a:picLocks noChangeAspect="1"/>
          </p:cNvPicPr>
          <p:nvPr/>
        </p:nvPicPr>
        <p:blipFill>
          <a:blip r:embed="rId2"/>
          <a:stretch>
            <a:fillRect/>
          </a:stretch>
        </p:blipFill>
        <p:spPr>
          <a:xfrm>
            <a:off x="2104901" y="1086224"/>
            <a:ext cx="4934198" cy="3514952"/>
          </a:xfrm>
          <a:prstGeom prst="rect">
            <a:avLst/>
          </a:prstGeom>
        </p:spPr>
      </p:pic>
      <p:sp>
        <p:nvSpPr>
          <p:cNvPr id="6" name="Rectangle 5">
            <a:extLst>
              <a:ext uri="{FF2B5EF4-FFF2-40B4-BE49-F238E27FC236}">
                <a16:creationId xmlns:a16="http://schemas.microsoft.com/office/drawing/2014/main" xmlns="" id="{CDECAAE6-7103-05F0-86C5-3DF2080A5129}"/>
              </a:ext>
            </a:extLst>
          </p:cNvPr>
          <p:cNvSpPr/>
          <p:nvPr/>
        </p:nvSpPr>
        <p:spPr>
          <a:xfrm>
            <a:off x="4572000" y="3238500"/>
            <a:ext cx="1203960" cy="523050"/>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268988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A7ED4-C869-55CB-B310-EA2E64921FFE}"/>
              </a:ext>
            </a:extLst>
          </p:cNvPr>
          <p:cNvSpPr>
            <a:spLocks noGrp="1"/>
          </p:cNvSpPr>
          <p:nvPr>
            <p:ph type="title"/>
          </p:nvPr>
        </p:nvSpPr>
        <p:spPr>
          <a:xfrm>
            <a:off x="2658765" y="2372454"/>
            <a:ext cx="3491190" cy="1551562"/>
          </a:xfrm>
        </p:spPr>
        <p:txBody>
          <a:bodyPr/>
          <a:lstStyle/>
          <a:p>
            <a:r>
              <a:rPr lang="fr-MA" sz="1400" b="0" dirty="0">
                <a:solidFill>
                  <a:srgbClr val="D55FDE"/>
                </a:solidFill>
                <a:effectLst/>
                <a:latin typeface="Consolas" panose="020B0609020204030204" pitchFamily="49" charset="0"/>
              </a:rPr>
              <a:t>for</a:t>
            </a:r>
            <a:r>
              <a:rPr lang="fr-MA" sz="1400" b="0" dirty="0">
                <a:solidFill>
                  <a:srgbClr val="ABB2BF"/>
                </a:solidFill>
                <a:effectLst/>
                <a:latin typeface="Consolas" panose="020B0609020204030204" pitchFamily="49" charset="0"/>
              </a:rPr>
              <a:t> (</a:t>
            </a:r>
            <a:r>
              <a:rPr lang="fr-MA" sz="1400" b="0" dirty="0">
                <a:solidFill>
                  <a:srgbClr val="EF596F"/>
                </a:solidFill>
                <a:effectLst/>
                <a:latin typeface="Consolas" panose="020B0609020204030204" pitchFamily="49" charset="0"/>
              </a:rPr>
              <a:t>i</a:t>
            </a:r>
            <a:r>
              <a:rPr lang="fr-MA" sz="1400" b="0" dirty="0">
                <a:solidFill>
                  <a:srgbClr val="ABB2BF"/>
                </a:solidFill>
                <a:effectLst/>
                <a:latin typeface="Consolas" panose="020B0609020204030204" pitchFamily="49" charset="0"/>
              </a:rPr>
              <a:t> </a:t>
            </a:r>
            <a:r>
              <a:rPr lang="fr-MA" sz="1400" b="0" dirty="0">
                <a:solidFill>
                  <a:srgbClr val="D55FDE"/>
                </a:solidFill>
                <a:effectLst/>
                <a:latin typeface="Consolas" panose="020B0609020204030204" pitchFamily="49" charset="0"/>
              </a:rPr>
              <a:t>in</a:t>
            </a:r>
            <a:r>
              <a:rPr lang="fr-MA" sz="1400" b="0" dirty="0">
                <a:solidFill>
                  <a:srgbClr val="ABB2BF"/>
                </a:solidFill>
                <a:effectLst/>
                <a:latin typeface="Consolas" panose="020B0609020204030204" pitchFamily="49" charset="0"/>
              </a:rPr>
              <a:t> </a:t>
            </a:r>
            <a:r>
              <a:rPr lang="fr-MA" sz="1400" b="0" dirty="0">
                <a:solidFill>
                  <a:srgbClr val="D19A66"/>
                </a:solidFill>
                <a:effectLst/>
                <a:latin typeface="Consolas" panose="020B0609020204030204" pitchFamily="49" charset="0"/>
              </a:rPr>
              <a:t>1</a:t>
            </a:r>
            <a:r>
              <a:rPr lang="fr-MA" sz="1400" b="0" dirty="0">
                <a:solidFill>
                  <a:srgbClr val="D55FDE"/>
                </a:solidFill>
                <a:effectLst/>
                <a:latin typeface="Consolas" panose="020B0609020204030204" pitchFamily="49" charset="0"/>
              </a:rPr>
              <a:t>:</a:t>
            </a:r>
            <a:r>
              <a:rPr lang="fr-MA" sz="1400" b="0" dirty="0">
                <a:solidFill>
                  <a:srgbClr val="2BBAC5"/>
                </a:solidFill>
                <a:effectLst/>
                <a:latin typeface="Consolas" panose="020B0609020204030204" pitchFamily="49" charset="0"/>
              </a:rPr>
              <a:t>length</a:t>
            </a:r>
            <a:r>
              <a:rPr lang="fr-MA" sz="1400" b="0" dirty="0">
                <a:solidFill>
                  <a:srgbClr val="ABB2BF"/>
                </a:solidFill>
                <a:effectLst/>
                <a:latin typeface="Consolas" panose="020B0609020204030204" pitchFamily="49" charset="0"/>
              </a:rPr>
              <a:t>(</a:t>
            </a:r>
            <a:r>
              <a:rPr lang="fr-MA" sz="1400" b="0" dirty="0" err="1">
                <a:solidFill>
                  <a:srgbClr val="EF596F"/>
                </a:solidFill>
                <a:effectLst/>
                <a:latin typeface="Consolas" panose="020B0609020204030204" pitchFamily="49" charset="0"/>
              </a:rPr>
              <a:t>M</a:t>
            </a:r>
            <a:r>
              <a:rPr lang="fr-MA" sz="1400" b="0" dirty="0" err="1">
                <a:solidFill>
                  <a:srgbClr val="D55FDE"/>
                </a:solidFill>
                <a:effectLst/>
                <a:latin typeface="Consolas" panose="020B0609020204030204" pitchFamily="49" charset="0"/>
              </a:rPr>
              <a:t>$</a:t>
            </a:r>
            <a:r>
              <a:rPr lang="fr-MA" sz="1400" b="0" dirty="0" err="1">
                <a:solidFill>
                  <a:srgbClr val="EF596F"/>
                </a:solidFill>
                <a:effectLst/>
                <a:latin typeface="Consolas" panose="020B0609020204030204" pitchFamily="49" charset="0"/>
              </a:rPr>
              <a:t>item</a:t>
            </a:r>
            <a:r>
              <a:rPr lang="fr-MA" sz="1400" b="0" dirty="0">
                <a:solidFill>
                  <a:srgbClr val="ABB2BF"/>
                </a:solidFill>
                <a:effectLst/>
                <a:latin typeface="Consolas" panose="020B0609020204030204" pitchFamily="49" charset="0"/>
              </a:rPr>
              <a:t>)) {</a:t>
            </a:r>
            <a:br>
              <a:rPr lang="fr-MA" sz="1400" b="0" dirty="0">
                <a:solidFill>
                  <a:srgbClr val="ABB2BF"/>
                </a:solidFill>
                <a:effectLst/>
                <a:latin typeface="Consolas" panose="020B0609020204030204" pitchFamily="49" charset="0"/>
              </a:rPr>
            </a:br>
            <a:r>
              <a:rPr lang="fr-MA" sz="1400" b="0" dirty="0">
                <a:solidFill>
                  <a:srgbClr val="ABB2BF"/>
                </a:solidFill>
                <a:effectLst/>
                <a:latin typeface="Consolas" panose="020B0609020204030204" pitchFamily="49" charset="0"/>
              </a:rPr>
              <a:t>  </a:t>
            </a:r>
            <a:r>
              <a:rPr lang="fr-MA" sz="1400" b="0" dirty="0">
                <a:solidFill>
                  <a:srgbClr val="D55FDE"/>
                </a:solidFill>
                <a:effectLst/>
                <a:latin typeface="Consolas" panose="020B0609020204030204" pitchFamily="49" charset="0"/>
              </a:rPr>
              <a:t>if</a:t>
            </a:r>
            <a:r>
              <a:rPr lang="fr-MA" sz="1400" b="0" dirty="0">
                <a:solidFill>
                  <a:srgbClr val="ABB2BF"/>
                </a:solidFill>
                <a:effectLst/>
                <a:latin typeface="Consolas" panose="020B0609020204030204" pitchFamily="49" charset="0"/>
              </a:rPr>
              <a:t> (</a:t>
            </a:r>
            <a:r>
              <a:rPr lang="fr-MA" sz="1400" b="0" dirty="0">
                <a:solidFill>
                  <a:srgbClr val="2BBAC5"/>
                </a:solidFill>
                <a:effectLst/>
                <a:latin typeface="Consolas" panose="020B0609020204030204" pitchFamily="49" charset="0"/>
              </a:rPr>
              <a:t>is.na</a:t>
            </a:r>
            <a:r>
              <a:rPr lang="fr-MA" sz="1400" b="0" dirty="0">
                <a:solidFill>
                  <a:srgbClr val="ABB2BF"/>
                </a:solidFill>
                <a:effectLst/>
                <a:latin typeface="Consolas" panose="020B0609020204030204" pitchFamily="49" charset="0"/>
              </a:rPr>
              <a:t>(</a:t>
            </a:r>
            <a:r>
              <a:rPr lang="fr-MA" sz="1400" b="0" dirty="0" err="1">
                <a:solidFill>
                  <a:srgbClr val="EF596F"/>
                </a:solidFill>
                <a:effectLst/>
                <a:latin typeface="Consolas" panose="020B0609020204030204" pitchFamily="49" charset="0"/>
              </a:rPr>
              <a:t>M</a:t>
            </a:r>
            <a:r>
              <a:rPr lang="fr-MA" sz="1400" b="0" dirty="0" err="1">
                <a:solidFill>
                  <a:srgbClr val="D55FDE"/>
                </a:solidFill>
                <a:effectLst/>
                <a:latin typeface="Consolas" panose="020B0609020204030204" pitchFamily="49" charset="0"/>
              </a:rPr>
              <a:t>$</a:t>
            </a:r>
            <a:r>
              <a:rPr lang="fr-MA" sz="1400" b="0" dirty="0" err="1">
                <a:solidFill>
                  <a:srgbClr val="EF596F"/>
                </a:solidFill>
                <a:effectLst/>
                <a:latin typeface="Consolas" panose="020B0609020204030204" pitchFamily="49" charset="0"/>
              </a:rPr>
              <a:t>item</a:t>
            </a:r>
            <a:r>
              <a:rPr lang="fr-MA" sz="1400" b="0" dirty="0">
                <a:solidFill>
                  <a:srgbClr val="EF596F"/>
                </a:solidFill>
                <a:effectLst/>
                <a:latin typeface="Consolas" panose="020B0609020204030204" pitchFamily="49" charset="0"/>
              </a:rPr>
              <a:t> </a:t>
            </a:r>
            <a:r>
              <a:rPr lang="fr-MA" sz="1400" b="0" dirty="0">
                <a:solidFill>
                  <a:srgbClr val="ABB2BF"/>
                </a:solidFill>
                <a:effectLst/>
                <a:latin typeface="Consolas" panose="020B0609020204030204" pitchFamily="49" charset="0"/>
              </a:rPr>
              <a:t>[</a:t>
            </a:r>
            <a:r>
              <a:rPr lang="fr-MA" sz="1400" b="0" dirty="0">
                <a:solidFill>
                  <a:srgbClr val="EF596F"/>
                </a:solidFill>
                <a:effectLst/>
                <a:latin typeface="Consolas" panose="020B0609020204030204" pitchFamily="49" charset="0"/>
              </a:rPr>
              <a:t>i</a:t>
            </a:r>
            <a:r>
              <a:rPr lang="fr-MA" sz="1400" b="0" dirty="0">
                <a:solidFill>
                  <a:srgbClr val="ABB2BF"/>
                </a:solidFill>
                <a:effectLst/>
                <a:latin typeface="Consolas" panose="020B0609020204030204" pitchFamily="49" charset="0"/>
              </a:rPr>
              <a:t>])) {</a:t>
            </a:r>
            <a:br>
              <a:rPr lang="fr-MA" sz="1400" b="0" dirty="0">
                <a:solidFill>
                  <a:srgbClr val="ABB2BF"/>
                </a:solidFill>
                <a:effectLst/>
                <a:latin typeface="Consolas" panose="020B0609020204030204" pitchFamily="49" charset="0"/>
              </a:rPr>
            </a:br>
            <a:r>
              <a:rPr lang="fr-MA" sz="1400" b="0" dirty="0">
                <a:solidFill>
                  <a:srgbClr val="ABB2BF"/>
                </a:solidFill>
                <a:effectLst/>
                <a:latin typeface="Consolas" panose="020B0609020204030204" pitchFamily="49" charset="0"/>
              </a:rPr>
              <a:t>    </a:t>
            </a:r>
            <a:r>
              <a:rPr lang="fr-MA" sz="1400" b="0" dirty="0" err="1">
                <a:solidFill>
                  <a:srgbClr val="EF596F"/>
                </a:solidFill>
                <a:effectLst/>
                <a:latin typeface="Consolas" panose="020B0609020204030204" pitchFamily="49" charset="0"/>
              </a:rPr>
              <a:t>M</a:t>
            </a:r>
            <a:r>
              <a:rPr lang="fr-MA" sz="1400" b="0" dirty="0" err="1">
                <a:solidFill>
                  <a:srgbClr val="D55FDE"/>
                </a:solidFill>
                <a:effectLst/>
                <a:latin typeface="Consolas" panose="020B0609020204030204" pitchFamily="49" charset="0"/>
              </a:rPr>
              <a:t>$</a:t>
            </a:r>
            <a:r>
              <a:rPr lang="fr-MA" sz="1400" b="0" dirty="0" err="1">
                <a:solidFill>
                  <a:srgbClr val="EF596F"/>
                </a:solidFill>
                <a:effectLst/>
                <a:latin typeface="Consolas" panose="020B0609020204030204" pitchFamily="49" charset="0"/>
              </a:rPr>
              <a:t>item</a:t>
            </a:r>
            <a:r>
              <a:rPr lang="fr-MA" sz="1400" b="0" dirty="0">
                <a:solidFill>
                  <a:srgbClr val="ABB2BF"/>
                </a:solidFill>
                <a:effectLst/>
                <a:latin typeface="Consolas" panose="020B0609020204030204" pitchFamily="49" charset="0"/>
              </a:rPr>
              <a:t>[</a:t>
            </a:r>
            <a:r>
              <a:rPr lang="fr-MA" sz="1400" b="0" dirty="0">
                <a:solidFill>
                  <a:srgbClr val="EF596F"/>
                </a:solidFill>
                <a:effectLst/>
                <a:latin typeface="Consolas" panose="020B0609020204030204" pitchFamily="49" charset="0"/>
              </a:rPr>
              <a:t>i</a:t>
            </a:r>
            <a:r>
              <a:rPr lang="fr-MA" sz="1400" b="0" dirty="0">
                <a:solidFill>
                  <a:srgbClr val="ABB2BF"/>
                </a:solidFill>
                <a:effectLst/>
                <a:latin typeface="Consolas" panose="020B0609020204030204" pitchFamily="49" charset="0"/>
              </a:rPr>
              <a:t>]=</a:t>
            </a:r>
            <a:r>
              <a:rPr lang="fr-MA" sz="1400" b="0" dirty="0">
                <a:solidFill>
                  <a:srgbClr val="D19A66"/>
                </a:solidFill>
                <a:effectLst/>
                <a:latin typeface="Consolas" panose="020B0609020204030204" pitchFamily="49" charset="0"/>
              </a:rPr>
              <a:t>0</a:t>
            </a:r>
            <a:r>
              <a:rPr lang="fr-MA" sz="1400" b="0" dirty="0">
                <a:solidFill>
                  <a:srgbClr val="ABB2BF"/>
                </a:solidFill>
                <a:effectLst/>
                <a:latin typeface="Consolas" panose="020B0609020204030204" pitchFamily="49" charset="0"/>
              </a:rPr>
              <a:t/>
            </a:r>
            <a:br>
              <a:rPr lang="fr-MA" sz="1400" b="0" dirty="0">
                <a:solidFill>
                  <a:srgbClr val="ABB2BF"/>
                </a:solidFill>
                <a:effectLst/>
                <a:latin typeface="Consolas" panose="020B0609020204030204" pitchFamily="49" charset="0"/>
              </a:rPr>
            </a:br>
            <a:r>
              <a:rPr lang="fr-MA" sz="1400" b="0" dirty="0">
                <a:solidFill>
                  <a:srgbClr val="ABB2BF"/>
                </a:solidFill>
                <a:effectLst/>
                <a:latin typeface="Consolas" panose="020B0609020204030204" pitchFamily="49" charset="0"/>
              </a:rPr>
              <a:t>  }</a:t>
            </a:r>
            <a:br>
              <a:rPr lang="fr-MA" sz="1400" b="0" dirty="0">
                <a:solidFill>
                  <a:srgbClr val="ABB2BF"/>
                </a:solidFill>
                <a:effectLst/>
                <a:latin typeface="Consolas" panose="020B0609020204030204" pitchFamily="49" charset="0"/>
              </a:rPr>
            </a:br>
            <a:r>
              <a:rPr lang="fr-MA" sz="1400" b="0" dirty="0">
                <a:solidFill>
                  <a:srgbClr val="ABB2BF"/>
                </a:solidFill>
                <a:effectLst/>
                <a:latin typeface="Consolas" panose="020B0609020204030204" pitchFamily="49" charset="0"/>
              </a:rPr>
              <a:t>}</a:t>
            </a:r>
            <a:br>
              <a:rPr lang="fr-MA" sz="1400" b="0" dirty="0">
                <a:solidFill>
                  <a:srgbClr val="ABB2BF"/>
                </a:solidFill>
                <a:effectLst/>
                <a:latin typeface="Consolas" panose="020B0609020204030204" pitchFamily="49" charset="0"/>
              </a:rPr>
            </a:br>
            <a:endParaRPr lang="fr-MA" sz="1400" b="0" dirty="0">
              <a:solidFill>
                <a:srgbClr val="ABB2BF"/>
              </a:solidFill>
              <a:effectLst/>
              <a:latin typeface="Consolas" panose="020B0609020204030204" pitchFamily="49" charset="0"/>
            </a:endParaRPr>
          </a:p>
        </p:txBody>
      </p:sp>
      <p:sp>
        <p:nvSpPr>
          <p:cNvPr id="5" name="Title 2">
            <a:extLst>
              <a:ext uri="{FF2B5EF4-FFF2-40B4-BE49-F238E27FC236}">
                <a16:creationId xmlns:a16="http://schemas.microsoft.com/office/drawing/2014/main" xmlns="" id="{D9D3C05E-1D1E-0EB8-DEB4-79767973B533}"/>
              </a:ext>
            </a:extLst>
          </p:cNvPr>
          <p:cNvSpPr txBox="1">
            <a:spLocks/>
          </p:cNvSpPr>
          <p:nvPr/>
        </p:nvSpPr>
        <p:spPr>
          <a:xfrm>
            <a:off x="562650" y="875198"/>
            <a:ext cx="1494750" cy="6869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US" sz="3200" dirty="0"/>
              <a:t>ITEMS</a:t>
            </a:r>
            <a:endParaRPr lang="fr-MA" sz="3200" dirty="0"/>
          </a:p>
        </p:txBody>
      </p:sp>
      <p:sp>
        <p:nvSpPr>
          <p:cNvPr id="7" name="Title 2">
            <a:extLst>
              <a:ext uri="{FF2B5EF4-FFF2-40B4-BE49-F238E27FC236}">
                <a16:creationId xmlns:a16="http://schemas.microsoft.com/office/drawing/2014/main" xmlns="" id="{E633EA20-106A-FB69-C5AA-C4575B91D442}"/>
              </a:ext>
            </a:extLst>
          </p:cNvPr>
          <p:cNvSpPr txBox="1">
            <a:spLocks/>
          </p:cNvSpPr>
          <p:nvPr/>
        </p:nvSpPr>
        <p:spPr>
          <a:xfrm>
            <a:off x="4290060" y="-91440"/>
            <a:ext cx="4838700" cy="9666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r"/>
            <a:r>
              <a:rPr lang="en-US" dirty="0"/>
              <a:t>DATA Cleaning</a:t>
            </a:r>
            <a:endParaRPr lang="fr-MA" dirty="0"/>
          </a:p>
        </p:txBody>
      </p:sp>
      <p:pic>
        <p:nvPicPr>
          <p:cNvPr id="4" name="Picture 3">
            <a:extLst>
              <a:ext uri="{FF2B5EF4-FFF2-40B4-BE49-F238E27FC236}">
                <a16:creationId xmlns:a16="http://schemas.microsoft.com/office/drawing/2014/main" xmlns="" id="{171A970E-EC7E-0102-62DA-986DDD6497C1}"/>
              </a:ext>
            </a:extLst>
          </p:cNvPr>
          <p:cNvPicPr>
            <a:picLocks noChangeAspect="1"/>
          </p:cNvPicPr>
          <p:nvPr/>
        </p:nvPicPr>
        <p:blipFill>
          <a:blip r:embed="rId2"/>
          <a:stretch>
            <a:fillRect/>
          </a:stretch>
        </p:blipFill>
        <p:spPr>
          <a:xfrm>
            <a:off x="5936595" y="1758626"/>
            <a:ext cx="2896976" cy="2037586"/>
          </a:xfrm>
          <a:prstGeom prst="rect">
            <a:avLst/>
          </a:prstGeom>
        </p:spPr>
      </p:pic>
      <p:pic>
        <p:nvPicPr>
          <p:cNvPr id="9" name="Picture 8">
            <a:extLst>
              <a:ext uri="{FF2B5EF4-FFF2-40B4-BE49-F238E27FC236}">
                <a16:creationId xmlns:a16="http://schemas.microsoft.com/office/drawing/2014/main" xmlns="" id="{CB303226-0D8C-7D6E-6A87-E0F3FA2A5184}"/>
              </a:ext>
            </a:extLst>
          </p:cNvPr>
          <p:cNvPicPr>
            <a:picLocks noChangeAspect="1"/>
          </p:cNvPicPr>
          <p:nvPr/>
        </p:nvPicPr>
        <p:blipFill>
          <a:blip r:embed="rId3"/>
          <a:stretch>
            <a:fillRect/>
          </a:stretch>
        </p:blipFill>
        <p:spPr>
          <a:xfrm>
            <a:off x="310429" y="1727736"/>
            <a:ext cx="2348336" cy="2226760"/>
          </a:xfrm>
          <a:prstGeom prst="rect">
            <a:avLst/>
          </a:prstGeom>
        </p:spPr>
      </p:pic>
      <p:cxnSp>
        <p:nvCxnSpPr>
          <p:cNvPr id="12" name="Straight Arrow Connector 11">
            <a:extLst>
              <a:ext uri="{FF2B5EF4-FFF2-40B4-BE49-F238E27FC236}">
                <a16:creationId xmlns:a16="http://schemas.microsoft.com/office/drawing/2014/main" xmlns="" id="{83CAD7BF-7CB3-1967-EBF8-EB68739A006C}"/>
              </a:ext>
            </a:extLst>
          </p:cNvPr>
          <p:cNvCxnSpPr>
            <a:cxnSpLocks/>
          </p:cNvCxnSpPr>
          <p:nvPr/>
        </p:nvCxnSpPr>
        <p:spPr>
          <a:xfrm>
            <a:off x="2797486" y="1947038"/>
            <a:ext cx="2985148" cy="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9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DC805-9AB5-350F-A3BE-0C60D3D350D8}"/>
              </a:ext>
            </a:extLst>
          </p:cNvPr>
          <p:cNvSpPr>
            <a:spLocks noGrp="1"/>
          </p:cNvSpPr>
          <p:nvPr>
            <p:ph type="title"/>
          </p:nvPr>
        </p:nvSpPr>
        <p:spPr/>
        <p:txBody>
          <a:bodyPr/>
          <a:lstStyle/>
          <a:p>
            <a:r>
              <a:rPr lang="en-US" sz="1600" dirty="0"/>
              <a:t>We apply this test only for </a:t>
            </a:r>
            <a:r>
              <a:rPr lang="fr-FR" sz="1600" dirty="0" err="1"/>
              <a:t>qu</a:t>
            </a:r>
            <a:r>
              <a:rPr lang="en-US" sz="1600" dirty="0" err="1"/>
              <a:t>antitative</a:t>
            </a:r>
            <a:r>
              <a:rPr lang="en-US" sz="1600" dirty="0"/>
              <a:t> value.</a:t>
            </a:r>
            <a:br>
              <a:rPr lang="en-US" sz="1600" dirty="0"/>
            </a:br>
            <a:r>
              <a:rPr lang="en-US" sz="1600" dirty="0"/>
              <a:t/>
            </a:r>
            <a:br>
              <a:rPr lang="en-US" sz="1600" dirty="0"/>
            </a:br>
            <a:r>
              <a:rPr lang="en-US" sz="1600" dirty="0"/>
              <a:t>To do so we use Shapiro-Wilk test.</a:t>
            </a:r>
            <a:br>
              <a:rPr lang="en-US" sz="1600" dirty="0"/>
            </a:br>
            <a:r>
              <a:rPr lang="en-US" sz="1600" dirty="0"/>
              <a:t/>
            </a:r>
            <a:br>
              <a:rPr lang="en-US" sz="1600" dirty="0"/>
            </a:br>
            <a:r>
              <a:rPr lang="en-US" sz="1600" dirty="0"/>
              <a:t>P-value &lt; 5% The variables doesn’t follow the normal law. </a:t>
            </a:r>
            <a:br>
              <a:rPr lang="en-US" sz="1600" dirty="0"/>
            </a:br>
            <a:endParaRPr lang="fr-MA" sz="1600" dirty="0"/>
          </a:p>
        </p:txBody>
      </p:sp>
      <p:sp>
        <p:nvSpPr>
          <p:cNvPr id="3" name="Title 2">
            <a:extLst>
              <a:ext uri="{FF2B5EF4-FFF2-40B4-BE49-F238E27FC236}">
                <a16:creationId xmlns:a16="http://schemas.microsoft.com/office/drawing/2014/main" xmlns="" id="{09ADC761-8C6D-D5D9-831D-6C58BCF51F75}"/>
              </a:ext>
            </a:extLst>
          </p:cNvPr>
          <p:cNvSpPr>
            <a:spLocks noGrp="1"/>
          </p:cNvSpPr>
          <p:nvPr>
            <p:ph type="title" idx="2"/>
          </p:nvPr>
        </p:nvSpPr>
        <p:spPr>
          <a:xfrm>
            <a:off x="715100" y="701850"/>
            <a:ext cx="4809400" cy="1071600"/>
          </a:xfrm>
        </p:spPr>
        <p:txBody>
          <a:bodyPr/>
          <a:lstStyle/>
          <a:p>
            <a:r>
              <a:rPr lang="en-US" dirty="0"/>
              <a:t>Normality Test</a:t>
            </a:r>
            <a:endParaRPr lang="fr-MA" dirty="0"/>
          </a:p>
        </p:txBody>
      </p:sp>
      <p:pic>
        <p:nvPicPr>
          <p:cNvPr id="5" name="Picture 4">
            <a:extLst>
              <a:ext uri="{FF2B5EF4-FFF2-40B4-BE49-F238E27FC236}">
                <a16:creationId xmlns:a16="http://schemas.microsoft.com/office/drawing/2014/main" xmlns="" id="{ECB2D5EE-38E0-0E4D-05D4-F3A5A2837A53}"/>
              </a:ext>
            </a:extLst>
          </p:cNvPr>
          <p:cNvPicPr>
            <a:picLocks noChangeAspect="1"/>
          </p:cNvPicPr>
          <p:nvPr/>
        </p:nvPicPr>
        <p:blipFill>
          <a:blip r:embed="rId2"/>
          <a:stretch>
            <a:fillRect/>
          </a:stretch>
        </p:blipFill>
        <p:spPr>
          <a:xfrm>
            <a:off x="255023" y="3613870"/>
            <a:ext cx="2899658" cy="491071"/>
          </a:xfrm>
          <a:prstGeom prst="rect">
            <a:avLst/>
          </a:prstGeom>
        </p:spPr>
      </p:pic>
      <p:pic>
        <p:nvPicPr>
          <p:cNvPr id="7" name="Picture 6">
            <a:extLst>
              <a:ext uri="{FF2B5EF4-FFF2-40B4-BE49-F238E27FC236}">
                <a16:creationId xmlns:a16="http://schemas.microsoft.com/office/drawing/2014/main" xmlns="" id="{A64A52C4-08F8-39B1-AD70-28E8A5F5352D}"/>
              </a:ext>
            </a:extLst>
          </p:cNvPr>
          <p:cNvPicPr>
            <a:picLocks noChangeAspect="1"/>
          </p:cNvPicPr>
          <p:nvPr/>
        </p:nvPicPr>
        <p:blipFill>
          <a:blip r:embed="rId3"/>
          <a:stretch>
            <a:fillRect/>
          </a:stretch>
        </p:blipFill>
        <p:spPr>
          <a:xfrm>
            <a:off x="3154681" y="3613870"/>
            <a:ext cx="2964430" cy="449395"/>
          </a:xfrm>
          <a:prstGeom prst="rect">
            <a:avLst/>
          </a:prstGeom>
        </p:spPr>
      </p:pic>
      <p:pic>
        <p:nvPicPr>
          <p:cNvPr id="9" name="Picture 8">
            <a:extLst>
              <a:ext uri="{FF2B5EF4-FFF2-40B4-BE49-F238E27FC236}">
                <a16:creationId xmlns:a16="http://schemas.microsoft.com/office/drawing/2014/main" xmlns="" id="{A84414FA-645A-5005-BE46-96AE1916EB2F}"/>
              </a:ext>
            </a:extLst>
          </p:cNvPr>
          <p:cNvPicPr>
            <a:picLocks noChangeAspect="1"/>
          </p:cNvPicPr>
          <p:nvPr/>
        </p:nvPicPr>
        <p:blipFill>
          <a:blip r:embed="rId4"/>
          <a:stretch>
            <a:fillRect/>
          </a:stretch>
        </p:blipFill>
        <p:spPr>
          <a:xfrm>
            <a:off x="6119111" y="3623092"/>
            <a:ext cx="2823463" cy="430950"/>
          </a:xfrm>
          <a:prstGeom prst="rect">
            <a:avLst/>
          </a:prstGeom>
        </p:spPr>
      </p:pic>
    </p:spTree>
    <p:extLst>
      <p:ext uri="{BB962C8B-B14F-4D97-AF65-F5344CB8AC3E}">
        <p14:creationId xmlns:p14="http://schemas.microsoft.com/office/powerpoint/2010/main" val="29341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ADC761-8C6D-D5D9-831D-6C58BCF51F75}"/>
              </a:ext>
            </a:extLst>
          </p:cNvPr>
          <p:cNvSpPr>
            <a:spLocks noGrp="1"/>
          </p:cNvSpPr>
          <p:nvPr>
            <p:ph type="title" idx="2"/>
          </p:nvPr>
        </p:nvSpPr>
        <p:spPr>
          <a:xfrm>
            <a:off x="183473" y="70985"/>
            <a:ext cx="3622984" cy="800886"/>
          </a:xfrm>
        </p:spPr>
        <p:txBody>
          <a:bodyPr/>
          <a:lstStyle/>
          <a:p>
            <a:r>
              <a:rPr lang="en-US" sz="3600" dirty="0"/>
              <a:t>Normality Test</a:t>
            </a:r>
            <a:endParaRPr lang="fr-MA" sz="3600" dirty="0"/>
          </a:p>
        </p:txBody>
      </p:sp>
      <p:pic>
        <p:nvPicPr>
          <p:cNvPr id="10" name="Picture 9">
            <a:extLst>
              <a:ext uri="{FF2B5EF4-FFF2-40B4-BE49-F238E27FC236}">
                <a16:creationId xmlns:a16="http://schemas.microsoft.com/office/drawing/2014/main" xmlns="" id="{2CD4D4F4-F7E9-4ECF-9C74-EAF27D1CB55A}"/>
              </a:ext>
            </a:extLst>
          </p:cNvPr>
          <p:cNvPicPr>
            <a:picLocks noChangeAspect="1"/>
          </p:cNvPicPr>
          <p:nvPr/>
        </p:nvPicPr>
        <p:blipFill rotWithShape="1">
          <a:blip r:embed="rId2"/>
          <a:srcRect r="13267"/>
          <a:stretch/>
        </p:blipFill>
        <p:spPr>
          <a:xfrm>
            <a:off x="6274428" y="1271149"/>
            <a:ext cx="2798688" cy="1078149"/>
          </a:xfrm>
          <a:prstGeom prst="rect">
            <a:avLst/>
          </a:prstGeom>
        </p:spPr>
      </p:pic>
      <p:pic>
        <p:nvPicPr>
          <p:cNvPr id="12" name="Picture 11">
            <a:extLst>
              <a:ext uri="{FF2B5EF4-FFF2-40B4-BE49-F238E27FC236}">
                <a16:creationId xmlns:a16="http://schemas.microsoft.com/office/drawing/2014/main" xmlns="" id="{6AA359C5-DDB0-49E5-8548-AAC56B18EF14}"/>
              </a:ext>
            </a:extLst>
          </p:cNvPr>
          <p:cNvPicPr>
            <a:picLocks noChangeAspect="1"/>
          </p:cNvPicPr>
          <p:nvPr/>
        </p:nvPicPr>
        <p:blipFill rotWithShape="1">
          <a:blip r:embed="rId3"/>
          <a:srcRect r="21139"/>
          <a:stretch/>
        </p:blipFill>
        <p:spPr>
          <a:xfrm>
            <a:off x="265943" y="2349298"/>
            <a:ext cx="2970853" cy="1223120"/>
          </a:xfrm>
          <a:prstGeom prst="rect">
            <a:avLst/>
          </a:prstGeom>
        </p:spPr>
      </p:pic>
      <p:pic>
        <p:nvPicPr>
          <p:cNvPr id="16" name="Picture 15">
            <a:extLst>
              <a:ext uri="{FF2B5EF4-FFF2-40B4-BE49-F238E27FC236}">
                <a16:creationId xmlns:a16="http://schemas.microsoft.com/office/drawing/2014/main" xmlns="" id="{B1A95EEF-38D9-4467-BC49-8DB4621A6F7E}"/>
              </a:ext>
            </a:extLst>
          </p:cNvPr>
          <p:cNvPicPr>
            <a:picLocks noChangeAspect="1"/>
          </p:cNvPicPr>
          <p:nvPr/>
        </p:nvPicPr>
        <p:blipFill rotWithShape="1">
          <a:blip r:embed="rId4"/>
          <a:srcRect r="2629"/>
          <a:stretch/>
        </p:blipFill>
        <p:spPr>
          <a:xfrm>
            <a:off x="224707" y="1208681"/>
            <a:ext cx="3053323" cy="1095928"/>
          </a:xfrm>
          <a:prstGeom prst="rect">
            <a:avLst/>
          </a:prstGeom>
        </p:spPr>
      </p:pic>
      <p:pic>
        <p:nvPicPr>
          <p:cNvPr id="18" name="Picture 17">
            <a:extLst>
              <a:ext uri="{FF2B5EF4-FFF2-40B4-BE49-F238E27FC236}">
                <a16:creationId xmlns:a16="http://schemas.microsoft.com/office/drawing/2014/main" xmlns="" id="{FEAF89EE-D347-4F34-83A9-CAA3C75C56F9}"/>
              </a:ext>
            </a:extLst>
          </p:cNvPr>
          <p:cNvPicPr>
            <a:picLocks noChangeAspect="1"/>
          </p:cNvPicPr>
          <p:nvPr/>
        </p:nvPicPr>
        <p:blipFill rotWithShape="1">
          <a:blip r:embed="rId5"/>
          <a:srcRect r="5195"/>
          <a:stretch/>
        </p:blipFill>
        <p:spPr>
          <a:xfrm>
            <a:off x="6274428" y="2463398"/>
            <a:ext cx="2815085" cy="994920"/>
          </a:xfrm>
          <a:prstGeom prst="rect">
            <a:avLst/>
          </a:prstGeom>
        </p:spPr>
      </p:pic>
      <p:pic>
        <p:nvPicPr>
          <p:cNvPr id="20" name="Picture 19">
            <a:extLst>
              <a:ext uri="{FF2B5EF4-FFF2-40B4-BE49-F238E27FC236}">
                <a16:creationId xmlns:a16="http://schemas.microsoft.com/office/drawing/2014/main" xmlns="" id="{8A9E9729-6F51-4821-AEAF-ED8CB3183D7A}"/>
              </a:ext>
            </a:extLst>
          </p:cNvPr>
          <p:cNvPicPr>
            <a:picLocks noChangeAspect="1"/>
          </p:cNvPicPr>
          <p:nvPr/>
        </p:nvPicPr>
        <p:blipFill>
          <a:blip r:embed="rId6"/>
          <a:stretch>
            <a:fillRect/>
          </a:stretch>
        </p:blipFill>
        <p:spPr>
          <a:xfrm>
            <a:off x="3236796" y="3617107"/>
            <a:ext cx="3149717" cy="1095929"/>
          </a:xfrm>
          <a:prstGeom prst="rect">
            <a:avLst/>
          </a:prstGeom>
        </p:spPr>
      </p:pic>
      <p:sp>
        <p:nvSpPr>
          <p:cNvPr id="21" name="TextBox 20">
            <a:extLst>
              <a:ext uri="{FF2B5EF4-FFF2-40B4-BE49-F238E27FC236}">
                <a16:creationId xmlns:a16="http://schemas.microsoft.com/office/drawing/2014/main" xmlns="" id="{0EFA5806-2B22-4742-8C0A-E0D05D3C2FCF}"/>
              </a:ext>
            </a:extLst>
          </p:cNvPr>
          <p:cNvSpPr txBox="1"/>
          <p:nvPr/>
        </p:nvSpPr>
        <p:spPr>
          <a:xfrm>
            <a:off x="3278030" y="1495801"/>
            <a:ext cx="3053323" cy="1169551"/>
          </a:xfrm>
          <a:prstGeom prst="rect">
            <a:avLst/>
          </a:prstGeom>
          <a:noFill/>
        </p:spPr>
        <p:txBody>
          <a:bodyPr wrap="square" rtlCol="0">
            <a:spAutoFit/>
          </a:bodyPr>
          <a:lstStyle/>
          <a:p>
            <a:r>
              <a:rPr lang="en-US" dirty="0"/>
              <a:t>P-value&lt;5% </a:t>
            </a:r>
            <a:r>
              <a:rPr lang="en-US" dirty="0">
                <a:solidFill>
                  <a:srgbClr val="92D050"/>
                </a:solidFill>
              </a:rPr>
              <a:t>H1 accepts </a:t>
            </a:r>
            <a:r>
              <a:rPr lang="en-US" dirty="0"/>
              <a:t>, There is a significant difference between the normal distribution and the distribution</a:t>
            </a:r>
          </a:p>
          <a:p>
            <a:r>
              <a:rPr lang="en-US" dirty="0"/>
              <a:t>So we check the </a:t>
            </a:r>
            <a:r>
              <a:rPr lang="en-US" dirty="0">
                <a:solidFill>
                  <a:schemeClr val="accent3">
                    <a:lumMod val="75000"/>
                  </a:schemeClr>
                </a:solidFill>
              </a:rPr>
              <a:t>quasi-normality</a:t>
            </a:r>
            <a:endParaRPr lang="fr-FR" dirty="0">
              <a:solidFill>
                <a:schemeClr val="accent3">
                  <a:lumMod val="75000"/>
                </a:schemeClr>
              </a:solidFill>
            </a:endParaRPr>
          </a:p>
        </p:txBody>
      </p:sp>
    </p:spTree>
    <p:extLst>
      <p:ext uri="{BB962C8B-B14F-4D97-AF65-F5344CB8AC3E}">
        <p14:creationId xmlns:p14="http://schemas.microsoft.com/office/powerpoint/2010/main" val="210995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42B399-98C1-15C7-ED1E-57AFD4DF461E}"/>
              </a:ext>
            </a:extLst>
          </p:cNvPr>
          <p:cNvSpPr>
            <a:spLocks noGrp="1"/>
          </p:cNvSpPr>
          <p:nvPr>
            <p:ph type="title"/>
          </p:nvPr>
        </p:nvSpPr>
        <p:spPr>
          <a:xfrm>
            <a:off x="715050" y="1925850"/>
            <a:ext cx="7713900" cy="1835700"/>
          </a:xfrm>
        </p:spPr>
        <p:txBody>
          <a:bodyPr/>
          <a:lstStyle/>
          <a:p>
            <a:pPr algn="ctr"/>
            <a:r>
              <a:rPr lang="fr-FR" sz="1200" dirty="0"/>
              <a:t>kurtosis and </a:t>
            </a:r>
            <a:r>
              <a:rPr lang="fr-FR" sz="1200" dirty="0" err="1"/>
              <a:t>skewness</a:t>
            </a:r>
            <a:r>
              <a:rPr lang="fr-FR" sz="1200" dirty="0"/>
              <a:t> </a:t>
            </a:r>
            <a:r>
              <a:rPr lang="fr-FR" sz="1200" dirty="0" err="1"/>
              <a:t>between</a:t>
            </a:r>
            <a:r>
              <a:rPr lang="fr-FR" sz="1200" dirty="0"/>
              <a:t> [-3,3] , </a:t>
            </a:r>
            <a:r>
              <a:rPr lang="fr-FR" sz="1200" dirty="0" err="1"/>
              <a:t>that</a:t>
            </a:r>
            <a:r>
              <a:rPr lang="fr-FR" sz="1200" dirty="0"/>
              <a:t> </a:t>
            </a:r>
            <a:r>
              <a:rPr lang="fr-FR" sz="1200" dirty="0" err="1"/>
              <a:t>means</a:t>
            </a:r>
            <a:r>
              <a:rPr lang="fr-FR" sz="1200" dirty="0"/>
              <a:t> </a:t>
            </a:r>
            <a:r>
              <a:rPr lang="fr-FR" sz="1200" dirty="0" err="1"/>
              <a:t>we</a:t>
            </a:r>
            <a:r>
              <a:rPr lang="fr-FR" sz="1200" dirty="0"/>
              <a:t> have q</a:t>
            </a:r>
            <a:r>
              <a:rPr lang="en-US" sz="1200" dirty="0" err="1"/>
              <a:t>uasi</a:t>
            </a:r>
            <a:r>
              <a:rPr lang="en-US" sz="1200" dirty="0"/>
              <a:t>-normality</a:t>
            </a:r>
            <a:endParaRPr lang="fr-MA" sz="1200" dirty="0"/>
          </a:p>
        </p:txBody>
      </p:sp>
      <p:sp>
        <p:nvSpPr>
          <p:cNvPr id="3" name="Title 2">
            <a:extLst>
              <a:ext uri="{FF2B5EF4-FFF2-40B4-BE49-F238E27FC236}">
                <a16:creationId xmlns:a16="http://schemas.microsoft.com/office/drawing/2014/main" xmlns="" id="{D94C2404-3C51-515D-D1BA-4D91FDE8796A}"/>
              </a:ext>
            </a:extLst>
          </p:cNvPr>
          <p:cNvSpPr>
            <a:spLocks noGrp="1"/>
          </p:cNvSpPr>
          <p:nvPr>
            <p:ph type="title" idx="2"/>
          </p:nvPr>
        </p:nvSpPr>
        <p:spPr>
          <a:xfrm>
            <a:off x="715100" y="701850"/>
            <a:ext cx="5670460" cy="1071600"/>
          </a:xfrm>
        </p:spPr>
        <p:txBody>
          <a:bodyPr/>
          <a:lstStyle/>
          <a:p>
            <a:r>
              <a:rPr lang="fr-FR" dirty="0" err="1"/>
              <a:t>Qu</a:t>
            </a:r>
            <a:r>
              <a:rPr lang="en-US" dirty="0" err="1"/>
              <a:t>asi</a:t>
            </a:r>
            <a:r>
              <a:rPr lang="en-US" dirty="0"/>
              <a:t> Normality</a:t>
            </a:r>
            <a:endParaRPr lang="fr-MA" dirty="0"/>
          </a:p>
        </p:txBody>
      </p:sp>
      <p:pic>
        <p:nvPicPr>
          <p:cNvPr id="5" name="Picture 4">
            <a:extLst>
              <a:ext uri="{FF2B5EF4-FFF2-40B4-BE49-F238E27FC236}">
                <a16:creationId xmlns:a16="http://schemas.microsoft.com/office/drawing/2014/main" xmlns="" id="{40274797-9FD7-9C86-EC5A-D739BE057AA0}"/>
              </a:ext>
            </a:extLst>
          </p:cNvPr>
          <p:cNvPicPr>
            <a:picLocks noChangeAspect="1"/>
          </p:cNvPicPr>
          <p:nvPr/>
        </p:nvPicPr>
        <p:blipFill>
          <a:blip r:embed="rId2"/>
          <a:stretch>
            <a:fillRect/>
          </a:stretch>
        </p:blipFill>
        <p:spPr>
          <a:xfrm>
            <a:off x="1311643" y="2571749"/>
            <a:ext cx="2238687" cy="1057423"/>
          </a:xfrm>
          <a:prstGeom prst="rect">
            <a:avLst/>
          </a:prstGeom>
        </p:spPr>
      </p:pic>
      <p:pic>
        <p:nvPicPr>
          <p:cNvPr id="7" name="Picture 6">
            <a:extLst>
              <a:ext uri="{FF2B5EF4-FFF2-40B4-BE49-F238E27FC236}">
                <a16:creationId xmlns:a16="http://schemas.microsoft.com/office/drawing/2014/main" xmlns="" id="{D0946728-5D14-4F5E-F935-D9F1ECC04A91}"/>
              </a:ext>
            </a:extLst>
          </p:cNvPr>
          <p:cNvPicPr>
            <a:picLocks noChangeAspect="1"/>
          </p:cNvPicPr>
          <p:nvPr/>
        </p:nvPicPr>
        <p:blipFill>
          <a:blip r:embed="rId3"/>
          <a:stretch>
            <a:fillRect/>
          </a:stretch>
        </p:blipFill>
        <p:spPr>
          <a:xfrm>
            <a:off x="5105484" y="2571749"/>
            <a:ext cx="2248214" cy="1057423"/>
          </a:xfrm>
          <a:prstGeom prst="rect">
            <a:avLst/>
          </a:prstGeom>
        </p:spPr>
      </p:pic>
      <p:sp>
        <p:nvSpPr>
          <p:cNvPr id="9" name="TextBox 8">
            <a:extLst>
              <a:ext uri="{FF2B5EF4-FFF2-40B4-BE49-F238E27FC236}">
                <a16:creationId xmlns:a16="http://schemas.microsoft.com/office/drawing/2014/main" xmlns="" id="{63D307F6-D201-87E0-02E7-68C7064008D2}"/>
              </a:ext>
            </a:extLst>
          </p:cNvPr>
          <p:cNvSpPr txBox="1"/>
          <p:nvPr/>
        </p:nvSpPr>
        <p:spPr>
          <a:xfrm>
            <a:off x="2286000" y="4133873"/>
            <a:ext cx="4572000" cy="307777"/>
          </a:xfrm>
          <a:prstGeom prst="rect">
            <a:avLst/>
          </a:prstGeom>
          <a:noFill/>
        </p:spPr>
        <p:txBody>
          <a:bodyPr wrap="square">
            <a:spAutoFit/>
          </a:bodyPr>
          <a:lstStyle/>
          <a:p>
            <a:pPr algn="ctr"/>
            <a:r>
              <a:rPr lang="fr" b="1" dirty="0"/>
              <a:t>Genre and filliere follow the </a:t>
            </a:r>
            <a:r>
              <a:rPr lang="fr" b="1" dirty="0">
                <a:solidFill>
                  <a:srgbClr val="92D050"/>
                </a:solidFill>
              </a:rPr>
              <a:t>quasi-normality</a:t>
            </a:r>
            <a:r>
              <a:rPr lang="fr" b="1" dirty="0"/>
              <a:t> law</a:t>
            </a:r>
            <a:endParaRPr lang="fr-MA" dirty="0"/>
          </a:p>
        </p:txBody>
      </p:sp>
    </p:spTree>
    <p:extLst>
      <p:ext uri="{BB962C8B-B14F-4D97-AF65-F5344CB8AC3E}">
        <p14:creationId xmlns:p14="http://schemas.microsoft.com/office/powerpoint/2010/main" val="94696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42B399-98C1-15C7-ED1E-57AFD4DF461E}"/>
              </a:ext>
            </a:extLst>
          </p:cNvPr>
          <p:cNvSpPr>
            <a:spLocks noGrp="1"/>
          </p:cNvSpPr>
          <p:nvPr>
            <p:ph type="title"/>
          </p:nvPr>
        </p:nvSpPr>
        <p:spPr>
          <a:xfrm>
            <a:off x="715050" y="1925850"/>
            <a:ext cx="7713900" cy="1835700"/>
          </a:xfrm>
        </p:spPr>
        <p:txBody>
          <a:bodyPr/>
          <a:lstStyle/>
          <a:p>
            <a:pPr algn="ctr"/>
            <a:r>
              <a:rPr lang="fr-FR" sz="1200" dirty="0"/>
              <a:t>kurtosis and </a:t>
            </a:r>
            <a:r>
              <a:rPr lang="fr-FR" sz="1200" dirty="0" err="1"/>
              <a:t>skewness</a:t>
            </a:r>
            <a:r>
              <a:rPr lang="fr-FR" sz="1200" dirty="0"/>
              <a:t> are not  </a:t>
            </a:r>
            <a:r>
              <a:rPr lang="fr-FR" sz="1200" dirty="0" err="1"/>
              <a:t>between</a:t>
            </a:r>
            <a:r>
              <a:rPr lang="fr-FR" sz="1200" dirty="0"/>
              <a:t> [-3,3] , </a:t>
            </a:r>
            <a:r>
              <a:rPr lang="fr-FR" sz="1200" dirty="0" err="1"/>
              <a:t>that</a:t>
            </a:r>
            <a:r>
              <a:rPr lang="fr-FR" sz="1200" dirty="0"/>
              <a:t> </a:t>
            </a:r>
            <a:r>
              <a:rPr lang="fr-FR" sz="1200" dirty="0" err="1"/>
              <a:t>means</a:t>
            </a:r>
            <a:r>
              <a:rPr lang="fr-FR" sz="1200" dirty="0"/>
              <a:t> </a:t>
            </a:r>
            <a:r>
              <a:rPr lang="fr-FR" sz="1200" dirty="0" err="1"/>
              <a:t>we</a:t>
            </a:r>
            <a:r>
              <a:rPr lang="fr-FR" sz="1200" dirty="0"/>
              <a:t> have q</a:t>
            </a:r>
            <a:r>
              <a:rPr lang="en-US" sz="1200" dirty="0" err="1"/>
              <a:t>uasi</a:t>
            </a:r>
            <a:r>
              <a:rPr lang="en-US" sz="1200" dirty="0"/>
              <a:t>-normality</a:t>
            </a:r>
            <a:endParaRPr lang="fr-MA" sz="1200" dirty="0"/>
          </a:p>
        </p:txBody>
      </p:sp>
      <p:sp>
        <p:nvSpPr>
          <p:cNvPr id="3" name="Title 2">
            <a:extLst>
              <a:ext uri="{FF2B5EF4-FFF2-40B4-BE49-F238E27FC236}">
                <a16:creationId xmlns:a16="http://schemas.microsoft.com/office/drawing/2014/main" xmlns="" id="{D94C2404-3C51-515D-D1BA-4D91FDE8796A}"/>
              </a:ext>
            </a:extLst>
          </p:cNvPr>
          <p:cNvSpPr>
            <a:spLocks noGrp="1"/>
          </p:cNvSpPr>
          <p:nvPr>
            <p:ph type="title" idx="2"/>
          </p:nvPr>
        </p:nvSpPr>
        <p:spPr>
          <a:xfrm>
            <a:off x="715100" y="701850"/>
            <a:ext cx="5670460" cy="1071600"/>
          </a:xfrm>
        </p:spPr>
        <p:txBody>
          <a:bodyPr/>
          <a:lstStyle/>
          <a:p>
            <a:r>
              <a:rPr lang="fr-FR" dirty="0" err="1"/>
              <a:t>Qu</a:t>
            </a:r>
            <a:r>
              <a:rPr lang="en-US" dirty="0" err="1"/>
              <a:t>asi</a:t>
            </a:r>
            <a:r>
              <a:rPr lang="en-US" dirty="0"/>
              <a:t> Normality</a:t>
            </a:r>
            <a:endParaRPr lang="fr-MA" dirty="0"/>
          </a:p>
        </p:txBody>
      </p:sp>
      <p:sp>
        <p:nvSpPr>
          <p:cNvPr id="9" name="TextBox 8">
            <a:extLst>
              <a:ext uri="{FF2B5EF4-FFF2-40B4-BE49-F238E27FC236}">
                <a16:creationId xmlns:a16="http://schemas.microsoft.com/office/drawing/2014/main" xmlns="" id="{63D307F6-D201-87E0-02E7-68C7064008D2}"/>
              </a:ext>
            </a:extLst>
          </p:cNvPr>
          <p:cNvSpPr txBox="1"/>
          <p:nvPr/>
        </p:nvSpPr>
        <p:spPr>
          <a:xfrm>
            <a:off x="2286000" y="4133873"/>
            <a:ext cx="4572000" cy="307777"/>
          </a:xfrm>
          <a:prstGeom prst="rect">
            <a:avLst/>
          </a:prstGeom>
          <a:noFill/>
        </p:spPr>
        <p:txBody>
          <a:bodyPr wrap="square">
            <a:spAutoFit/>
          </a:bodyPr>
          <a:lstStyle/>
          <a:p>
            <a:pPr algn="ctr"/>
            <a:r>
              <a:rPr lang="fr" b="1" dirty="0"/>
              <a:t>Age doesn’t follow the </a:t>
            </a:r>
            <a:r>
              <a:rPr lang="fr" b="1" dirty="0">
                <a:solidFill>
                  <a:srgbClr val="92D050"/>
                </a:solidFill>
              </a:rPr>
              <a:t>quasi-normality</a:t>
            </a:r>
            <a:r>
              <a:rPr lang="fr" b="1" dirty="0"/>
              <a:t> law</a:t>
            </a:r>
            <a:endParaRPr lang="fr-MA" dirty="0"/>
          </a:p>
        </p:txBody>
      </p:sp>
      <p:pic>
        <p:nvPicPr>
          <p:cNvPr id="6" name="Picture 5">
            <a:extLst>
              <a:ext uri="{FF2B5EF4-FFF2-40B4-BE49-F238E27FC236}">
                <a16:creationId xmlns:a16="http://schemas.microsoft.com/office/drawing/2014/main" xmlns="" id="{7DD8BAB4-8CE5-AACB-4359-F750020753F1}"/>
              </a:ext>
            </a:extLst>
          </p:cNvPr>
          <p:cNvPicPr>
            <a:picLocks noChangeAspect="1"/>
          </p:cNvPicPr>
          <p:nvPr/>
        </p:nvPicPr>
        <p:blipFill>
          <a:blip r:embed="rId2"/>
          <a:stretch>
            <a:fillRect/>
          </a:stretch>
        </p:blipFill>
        <p:spPr>
          <a:xfrm>
            <a:off x="3419443" y="2598420"/>
            <a:ext cx="2305113" cy="1163130"/>
          </a:xfrm>
          <a:prstGeom prst="rect">
            <a:avLst/>
          </a:prstGeom>
        </p:spPr>
      </p:pic>
    </p:spTree>
    <p:extLst>
      <p:ext uri="{BB962C8B-B14F-4D97-AF65-F5344CB8AC3E}">
        <p14:creationId xmlns:p14="http://schemas.microsoft.com/office/powerpoint/2010/main" val="88846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42B399-98C1-15C7-ED1E-57AFD4DF461E}"/>
              </a:ext>
            </a:extLst>
          </p:cNvPr>
          <p:cNvSpPr>
            <a:spLocks noGrp="1"/>
          </p:cNvSpPr>
          <p:nvPr>
            <p:ph type="title"/>
          </p:nvPr>
        </p:nvSpPr>
        <p:spPr>
          <a:xfrm>
            <a:off x="715050" y="1925850"/>
            <a:ext cx="7713900" cy="1835700"/>
          </a:xfrm>
        </p:spPr>
        <p:txBody>
          <a:bodyPr/>
          <a:lstStyle/>
          <a:p>
            <a:pPr marL="76200" lvl="0" algn="l" rtl="0">
              <a:lnSpc>
                <a:spcPct val="100000"/>
              </a:lnSpc>
              <a:spcBef>
                <a:spcPts val="600"/>
              </a:spcBef>
              <a:spcAft>
                <a:spcPts val="0"/>
              </a:spcAft>
              <a:buSzPts val="2400"/>
            </a:pPr>
            <a:r>
              <a:rPr lang="en-US" sz="1400" b="1" dirty="0"/>
              <a:t>Univariate analysis</a:t>
            </a:r>
            <a:r>
              <a:rPr lang="en-US" sz="1400" dirty="0"/>
              <a:t> is the simplest form of analyzing data. “Uni” means “one”, so in other words my data has only one variable. It doesn’t deal with causes or relationships (unlike regression) and it’s major purpose is </a:t>
            </a:r>
            <a:r>
              <a:rPr lang="en-US" sz="1400" dirty="0">
                <a:solidFill>
                  <a:srgbClr val="92D050"/>
                </a:solidFill>
              </a:rPr>
              <a:t>to describe,</a:t>
            </a:r>
            <a:r>
              <a:rPr lang="en-US" sz="1400" dirty="0"/>
              <a:t> It takes data, </a:t>
            </a:r>
            <a:r>
              <a:rPr lang="en-US" sz="1400" dirty="0">
                <a:solidFill>
                  <a:srgbClr val="92D050"/>
                </a:solidFill>
              </a:rPr>
              <a:t>summarizes</a:t>
            </a:r>
            <a:r>
              <a:rPr lang="en-US" sz="1400" dirty="0"/>
              <a:t> that data and finds patterns in the data.</a:t>
            </a:r>
            <a:br>
              <a:rPr lang="en-US" sz="1400" dirty="0"/>
            </a:br>
            <a:r>
              <a:rPr lang="en-US" sz="1400" dirty="0"/>
              <a:t>To visualize our data we will use the methods </a:t>
            </a:r>
            <a:r>
              <a:rPr lang="en-US" sz="1400" dirty="0">
                <a:solidFill>
                  <a:schemeClr val="accent3">
                    <a:lumMod val="75000"/>
                  </a:schemeClr>
                </a:solidFill>
              </a:rPr>
              <a:t>plot(</a:t>
            </a:r>
            <a:r>
              <a:rPr lang="en-US" sz="1400" dirty="0" err="1">
                <a:solidFill>
                  <a:schemeClr val="accent3">
                    <a:lumMod val="75000"/>
                  </a:schemeClr>
                </a:solidFill>
              </a:rPr>
              <a:t>M$variable</a:t>
            </a:r>
            <a:r>
              <a:rPr lang="en-US" sz="1400" dirty="0">
                <a:solidFill>
                  <a:schemeClr val="accent3">
                    <a:lumMod val="75000"/>
                  </a:schemeClr>
                </a:solidFill>
              </a:rPr>
              <a:t>) </a:t>
            </a:r>
            <a:r>
              <a:rPr lang="en-US" sz="1400" dirty="0"/>
              <a:t>for the qualitative</a:t>
            </a:r>
            <a:endParaRPr lang="fr-MA" sz="1400" dirty="0"/>
          </a:p>
        </p:txBody>
      </p:sp>
      <p:sp>
        <p:nvSpPr>
          <p:cNvPr id="3" name="Title 2">
            <a:extLst>
              <a:ext uri="{FF2B5EF4-FFF2-40B4-BE49-F238E27FC236}">
                <a16:creationId xmlns:a16="http://schemas.microsoft.com/office/drawing/2014/main" xmlns="" id="{D94C2404-3C51-515D-D1BA-4D91FDE8796A}"/>
              </a:ext>
            </a:extLst>
          </p:cNvPr>
          <p:cNvSpPr>
            <a:spLocks noGrp="1"/>
          </p:cNvSpPr>
          <p:nvPr>
            <p:ph type="title" idx="2"/>
          </p:nvPr>
        </p:nvSpPr>
        <p:spPr>
          <a:xfrm>
            <a:off x="715100" y="701850"/>
            <a:ext cx="6142900" cy="1071600"/>
          </a:xfrm>
        </p:spPr>
        <p:txBody>
          <a:bodyPr/>
          <a:lstStyle/>
          <a:p>
            <a:r>
              <a:rPr lang="fr-MA" dirty="0" err="1"/>
              <a:t>Univariate</a:t>
            </a:r>
            <a:r>
              <a:rPr lang="fr-MA" dirty="0"/>
              <a:t> </a:t>
            </a:r>
            <a:r>
              <a:rPr lang="fr-MA" dirty="0" err="1"/>
              <a:t>Analysis</a:t>
            </a:r>
            <a:r>
              <a:rPr lang="fr-MA" dirty="0"/>
              <a:t> </a:t>
            </a:r>
          </a:p>
        </p:txBody>
      </p:sp>
    </p:spTree>
    <p:extLst>
      <p:ext uri="{BB962C8B-B14F-4D97-AF65-F5344CB8AC3E}">
        <p14:creationId xmlns:p14="http://schemas.microsoft.com/office/powerpoint/2010/main" val="211427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617564" y="1291866"/>
            <a:ext cx="7713900" cy="295063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IT students in higher education must consider both the advantages and disadvantages of the Generative Pre-trained Transformer (GPT) artificial intelligence (AI) technology's rapid development. While incorporating GPT AI into the curriculum offers students practical experience and real-world project opportunities, there are drawbacks as well. Students may find it challenging to keep up with the rapid technological improvements and the sheer number of information that is available to them. The use of GPT AI in education also raises ethical questions about algorithmic bias, data security, and privacy. It is critical to look into how GPT AI technology affects IT students, identify difficulties and potential drawbacks, and give students the information and awareness they need to make wise decisions in order to achieve a thorough and balanced education.</a:t>
            </a:r>
            <a:endParaRPr sz="1400" dirty="0"/>
          </a:p>
        </p:txBody>
      </p:sp>
      <p:sp>
        <p:nvSpPr>
          <p:cNvPr id="8" name="Google Shape;202;p23">
            <a:extLst>
              <a:ext uri="{FF2B5EF4-FFF2-40B4-BE49-F238E27FC236}">
                <a16:creationId xmlns:a16="http://schemas.microsoft.com/office/drawing/2014/main" xmlns="" id="{4BC381F8-9255-436F-B5F5-A2B45FD7F984}"/>
              </a:ext>
            </a:extLst>
          </p:cNvPr>
          <p:cNvSpPr txBox="1">
            <a:spLocks noGrp="1"/>
          </p:cNvSpPr>
          <p:nvPr>
            <p:ph type="title" idx="2"/>
          </p:nvPr>
        </p:nvSpPr>
        <p:spPr>
          <a:xfrm>
            <a:off x="3226652" y="529228"/>
            <a:ext cx="2210980" cy="4198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200" dirty="0"/>
              <a:t>Problematic</a:t>
            </a:r>
            <a:endParaRPr sz="2200" dirty="0"/>
          </a:p>
        </p:txBody>
      </p:sp>
    </p:spTree>
    <p:extLst>
      <p:ext uri="{BB962C8B-B14F-4D97-AF65-F5344CB8AC3E}">
        <p14:creationId xmlns:p14="http://schemas.microsoft.com/office/powerpoint/2010/main" val="421502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lumMod val="75000"/>
                  </a:schemeClr>
                </a:solidFill>
              </a:rPr>
              <a:t>  </a:t>
            </a:r>
            <a:endParaRPr dirty="0">
              <a:solidFill>
                <a:schemeClr val="accent3">
                  <a:lumMod val="75000"/>
                </a:schemeClr>
              </a:solidFill>
            </a:endParaRPr>
          </a:p>
        </p:txBody>
      </p:sp>
      <p:pic>
        <p:nvPicPr>
          <p:cNvPr id="27" name="Picture 26">
            <a:extLst>
              <a:ext uri="{FF2B5EF4-FFF2-40B4-BE49-F238E27FC236}">
                <a16:creationId xmlns:a16="http://schemas.microsoft.com/office/drawing/2014/main" xmlns="" id="{40901B6C-B2A3-4207-A923-A738B2613484}"/>
              </a:ext>
            </a:extLst>
          </p:cNvPr>
          <p:cNvPicPr>
            <a:picLocks noChangeAspect="1"/>
          </p:cNvPicPr>
          <p:nvPr/>
        </p:nvPicPr>
        <p:blipFill>
          <a:blip r:embed="rId3"/>
          <a:stretch>
            <a:fillRect/>
          </a:stretch>
        </p:blipFill>
        <p:spPr>
          <a:xfrm>
            <a:off x="2208620" y="2387381"/>
            <a:ext cx="4922874" cy="1439777"/>
          </a:xfrm>
          <a:prstGeom prst="rect">
            <a:avLst/>
          </a:prstGeom>
        </p:spPr>
      </p:pic>
      <p:sp>
        <p:nvSpPr>
          <p:cNvPr id="34" name="TextBox 33">
            <a:extLst>
              <a:ext uri="{FF2B5EF4-FFF2-40B4-BE49-F238E27FC236}">
                <a16:creationId xmlns:a16="http://schemas.microsoft.com/office/drawing/2014/main" xmlns="" id="{21AD635B-4649-4F65-8886-15FAA79DECB3}"/>
              </a:ext>
            </a:extLst>
          </p:cNvPr>
          <p:cNvSpPr txBox="1"/>
          <p:nvPr/>
        </p:nvSpPr>
        <p:spPr>
          <a:xfrm>
            <a:off x="3739896" y="2049177"/>
            <a:ext cx="2178843" cy="307777"/>
          </a:xfrm>
          <a:prstGeom prst="rect">
            <a:avLst/>
          </a:prstGeom>
          <a:noFill/>
        </p:spPr>
        <p:txBody>
          <a:bodyPr wrap="square" rtlCol="0">
            <a:spAutoFit/>
          </a:bodyPr>
          <a:lstStyle/>
          <a:p>
            <a:r>
              <a:rPr lang="fr-FR" dirty="0">
                <a:solidFill>
                  <a:schemeClr val="accent3">
                    <a:lumMod val="75000"/>
                  </a:schemeClr>
                </a:solidFill>
              </a:rPr>
              <a:t>Non-</a:t>
            </a:r>
            <a:r>
              <a:rPr lang="fr-FR" dirty="0" err="1">
                <a:solidFill>
                  <a:schemeClr val="accent3">
                    <a:lumMod val="75000"/>
                  </a:schemeClr>
                </a:solidFill>
              </a:rPr>
              <a:t>parametric</a:t>
            </a:r>
            <a:r>
              <a:rPr lang="fr-FR" dirty="0">
                <a:solidFill>
                  <a:schemeClr val="accent3">
                    <a:lumMod val="75000"/>
                  </a:schemeClr>
                </a:solidFill>
              </a:rPr>
              <a:t> test</a:t>
            </a:r>
          </a:p>
        </p:txBody>
      </p:sp>
      <p:sp>
        <p:nvSpPr>
          <p:cNvPr id="30" name="TextBox 29">
            <a:extLst>
              <a:ext uri="{FF2B5EF4-FFF2-40B4-BE49-F238E27FC236}">
                <a16:creationId xmlns:a16="http://schemas.microsoft.com/office/drawing/2014/main" xmlns="" id="{D6AC9575-3605-476E-8670-6A7337533E59}"/>
              </a:ext>
            </a:extLst>
          </p:cNvPr>
          <p:cNvSpPr txBox="1"/>
          <p:nvPr/>
        </p:nvSpPr>
        <p:spPr>
          <a:xfrm>
            <a:off x="1894093" y="1726186"/>
            <a:ext cx="5870448" cy="307777"/>
          </a:xfrm>
          <a:prstGeom prst="rect">
            <a:avLst/>
          </a:prstGeom>
          <a:noFill/>
        </p:spPr>
        <p:txBody>
          <a:bodyPr wrap="square" rtlCol="0">
            <a:spAutoFit/>
          </a:bodyPr>
          <a:lstStyle/>
          <a:p>
            <a:r>
              <a:rPr lang="en-US" dirty="0"/>
              <a:t>Age is quasi-normal so we will do the test (non-parametric)</a:t>
            </a:r>
            <a:endParaRPr lang="fr-FR" dirty="0"/>
          </a:p>
        </p:txBody>
      </p:sp>
      <p:sp>
        <p:nvSpPr>
          <p:cNvPr id="31" name="TextBox 30">
            <a:extLst>
              <a:ext uri="{FF2B5EF4-FFF2-40B4-BE49-F238E27FC236}">
                <a16:creationId xmlns:a16="http://schemas.microsoft.com/office/drawing/2014/main" xmlns="" id="{54CC64F1-AFD7-480B-954D-F5EDD6907E91}"/>
              </a:ext>
            </a:extLst>
          </p:cNvPr>
          <p:cNvSpPr txBox="1"/>
          <p:nvPr/>
        </p:nvSpPr>
        <p:spPr>
          <a:xfrm>
            <a:off x="2685809" y="4166960"/>
            <a:ext cx="3968496"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endParaRPr lang="fr-FR" dirty="0"/>
          </a:p>
        </p:txBody>
      </p:sp>
      <p:sp>
        <p:nvSpPr>
          <p:cNvPr id="7" name="Google Shape;453;p27">
            <a:extLst>
              <a:ext uri="{FF2B5EF4-FFF2-40B4-BE49-F238E27FC236}">
                <a16:creationId xmlns:a16="http://schemas.microsoft.com/office/drawing/2014/main" xmlns="" id="{8AA3545C-2A9A-4337-9648-46233810CDBC}"/>
              </a:ext>
            </a:extLst>
          </p:cNvPr>
          <p:cNvSpPr txBox="1">
            <a:spLocks/>
          </p:cNvSpPr>
          <p:nvPr/>
        </p:nvSpPr>
        <p:spPr>
          <a:xfrm>
            <a:off x="813107" y="443152"/>
            <a:ext cx="77139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fr-FR" dirty="0" err="1">
                <a:solidFill>
                  <a:schemeClr val="accent3">
                    <a:lumMod val="75000"/>
                  </a:schemeClr>
                </a:solidFill>
              </a:rPr>
              <a:t>Univariate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Age</a:t>
            </a:r>
          </a:p>
        </p:txBody>
      </p:sp>
    </p:spTree>
    <p:extLst>
      <p:ext uri="{BB962C8B-B14F-4D97-AF65-F5344CB8AC3E}">
        <p14:creationId xmlns:p14="http://schemas.microsoft.com/office/powerpoint/2010/main" val="362433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Univariate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a:t>
            </a:r>
            <a:r>
              <a:rPr lang="fr-FR" dirty="0" err="1">
                <a:solidFill>
                  <a:schemeClr val="accent3">
                    <a:lumMod val="75000"/>
                  </a:schemeClr>
                </a:solidFill>
              </a:rPr>
              <a:t>filiere</a:t>
            </a:r>
            <a:endParaRPr dirty="0">
              <a:solidFill>
                <a:schemeClr val="accent3">
                  <a:lumMod val="75000"/>
                </a:schemeClr>
              </a:solidFill>
            </a:endParaRPr>
          </a:p>
        </p:txBody>
      </p:sp>
      <p:sp>
        <p:nvSpPr>
          <p:cNvPr id="6" name="TextBox 5">
            <a:extLst>
              <a:ext uri="{FF2B5EF4-FFF2-40B4-BE49-F238E27FC236}">
                <a16:creationId xmlns:a16="http://schemas.microsoft.com/office/drawing/2014/main" xmlns="" id="{733B35E2-C9B7-480B-BCC6-D6507F89F4ED}"/>
              </a:ext>
            </a:extLst>
          </p:cNvPr>
          <p:cNvSpPr txBox="1"/>
          <p:nvPr/>
        </p:nvSpPr>
        <p:spPr>
          <a:xfrm>
            <a:off x="606607" y="1997030"/>
            <a:ext cx="2678181" cy="307777"/>
          </a:xfrm>
          <a:prstGeom prst="rect">
            <a:avLst/>
          </a:prstGeom>
          <a:noFill/>
        </p:spPr>
        <p:txBody>
          <a:bodyPr wrap="square" rtlCol="0">
            <a:spAutoFit/>
          </a:bodyPr>
          <a:lstStyle/>
          <a:p>
            <a:r>
              <a:rPr lang="fr-FR" dirty="0" err="1">
                <a:solidFill>
                  <a:schemeClr val="accent3">
                    <a:lumMod val="75000"/>
                  </a:schemeClr>
                </a:solidFill>
              </a:rPr>
              <a:t>Parametric</a:t>
            </a:r>
            <a:r>
              <a:rPr lang="fr-FR" dirty="0">
                <a:solidFill>
                  <a:schemeClr val="accent3">
                    <a:lumMod val="75000"/>
                  </a:schemeClr>
                </a:solidFill>
              </a:rPr>
              <a:t> test</a:t>
            </a:r>
          </a:p>
        </p:txBody>
      </p:sp>
      <p:sp>
        <p:nvSpPr>
          <p:cNvPr id="7" name="TextBox 6">
            <a:extLst>
              <a:ext uri="{FF2B5EF4-FFF2-40B4-BE49-F238E27FC236}">
                <a16:creationId xmlns:a16="http://schemas.microsoft.com/office/drawing/2014/main" xmlns="" id="{271B80B3-DDDE-42D8-98C3-D2A77A7D095E}"/>
              </a:ext>
            </a:extLst>
          </p:cNvPr>
          <p:cNvSpPr txBox="1"/>
          <p:nvPr/>
        </p:nvSpPr>
        <p:spPr>
          <a:xfrm>
            <a:off x="4372497" y="1997030"/>
            <a:ext cx="2178843" cy="307777"/>
          </a:xfrm>
          <a:prstGeom prst="rect">
            <a:avLst/>
          </a:prstGeom>
          <a:noFill/>
        </p:spPr>
        <p:txBody>
          <a:bodyPr wrap="square" rtlCol="0">
            <a:spAutoFit/>
          </a:bodyPr>
          <a:lstStyle/>
          <a:p>
            <a:r>
              <a:rPr lang="fr-FR" dirty="0">
                <a:solidFill>
                  <a:schemeClr val="accent3">
                    <a:lumMod val="75000"/>
                  </a:schemeClr>
                </a:solidFill>
              </a:rPr>
              <a:t>Non-</a:t>
            </a:r>
            <a:r>
              <a:rPr lang="fr-FR" dirty="0" err="1">
                <a:solidFill>
                  <a:schemeClr val="accent3">
                    <a:lumMod val="75000"/>
                  </a:schemeClr>
                </a:solidFill>
              </a:rPr>
              <a:t>parametric</a:t>
            </a:r>
            <a:r>
              <a:rPr lang="fr-FR" dirty="0">
                <a:solidFill>
                  <a:schemeClr val="accent3">
                    <a:lumMod val="75000"/>
                  </a:schemeClr>
                </a:solidFill>
              </a:rPr>
              <a:t> test</a:t>
            </a:r>
          </a:p>
        </p:txBody>
      </p:sp>
      <p:pic>
        <p:nvPicPr>
          <p:cNvPr id="11" name="Picture 10">
            <a:extLst>
              <a:ext uri="{FF2B5EF4-FFF2-40B4-BE49-F238E27FC236}">
                <a16:creationId xmlns:a16="http://schemas.microsoft.com/office/drawing/2014/main" xmlns="" id="{195A8982-5CBA-4EDB-BAB1-859C95635FCF}"/>
              </a:ext>
            </a:extLst>
          </p:cNvPr>
          <p:cNvPicPr>
            <a:picLocks noChangeAspect="1"/>
          </p:cNvPicPr>
          <p:nvPr/>
        </p:nvPicPr>
        <p:blipFill>
          <a:blip r:embed="rId3"/>
          <a:stretch>
            <a:fillRect/>
          </a:stretch>
        </p:blipFill>
        <p:spPr>
          <a:xfrm>
            <a:off x="606607" y="2676873"/>
            <a:ext cx="3320492" cy="908218"/>
          </a:xfrm>
          <a:prstGeom prst="rect">
            <a:avLst/>
          </a:prstGeom>
        </p:spPr>
      </p:pic>
      <p:pic>
        <p:nvPicPr>
          <p:cNvPr id="13" name="Picture 12">
            <a:extLst>
              <a:ext uri="{FF2B5EF4-FFF2-40B4-BE49-F238E27FC236}">
                <a16:creationId xmlns:a16="http://schemas.microsoft.com/office/drawing/2014/main" xmlns="" id="{57639C98-2397-4EDA-AB1B-AB8CAA47ED07}"/>
              </a:ext>
            </a:extLst>
          </p:cNvPr>
          <p:cNvPicPr>
            <a:picLocks noChangeAspect="1"/>
          </p:cNvPicPr>
          <p:nvPr/>
        </p:nvPicPr>
        <p:blipFill>
          <a:blip r:embed="rId4"/>
          <a:stretch>
            <a:fillRect/>
          </a:stretch>
        </p:blipFill>
        <p:spPr>
          <a:xfrm>
            <a:off x="4572000" y="2676873"/>
            <a:ext cx="3925401" cy="970926"/>
          </a:xfrm>
          <a:prstGeom prst="rect">
            <a:avLst/>
          </a:prstGeom>
        </p:spPr>
      </p:pic>
      <p:sp>
        <p:nvSpPr>
          <p:cNvPr id="4" name="TextBox 3">
            <a:extLst>
              <a:ext uri="{FF2B5EF4-FFF2-40B4-BE49-F238E27FC236}">
                <a16:creationId xmlns:a16="http://schemas.microsoft.com/office/drawing/2014/main" xmlns="" id="{AC93629B-E1B0-46BC-B282-2A12A33F267A}"/>
              </a:ext>
            </a:extLst>
          </p:cNvPr>
          <p:cNvSpPr txBox="1"/>
          <p:nvPr/>
        </p:nvSpPr>
        <p:spPr>
          <a:xfrm>
            <a:off x="606608" y="3957157"/>
            <a:ext cx="3320491" cy="523220"/>
          </a:xfrm>
          <a:prstGeom prst="rect">
            <a:avLst/>
          </a:prstGeom>
          <a:noFill/>
        </p:spPr>
        <p:txBody>
          <a:bodyPr wrap="square" rtlCol="0">
            <a:spAutoFit/>
          </a:bodyPr>
          <a:lstStyle/>
          <a:p>
            <a:r>
              <a:rPr lang="fr-CA" dirty="0"/>
              <a:t>P-value (&gt;5%) H0 </a:t>
            </a:r>
            <a:r>
              <a:rPr lang="fr-CA" dirty="0" err="1">
                <a:solidFill>
                  <a:srgbClr val="92D050"/>
                </a:solidFill>
              </a:rPr>
              <a:t>accepted</a:t>
            </a:r>
            <a:r>
              <a:rPr lang="fr-CA" dirty="0"/>
              <a:t> , </a:t>
            </a:r>
            <a:r>
              <a:rPr lang="en-US" dirty="0"/>
              <a:t>there is no significant difference from the mean</a:t>
            </a:r>
            <a:endParaRPr lang="fr-FR" dirty="0"/>
          </a:p>
        </p:txBody>
      </p:sp>
      <p:sp>
        <p:nvSpPr>
          <p:cNvPr id="12" name="TextBox 11">
            <a:extLst>
              <a:ext uri="{FF2B5EF4-FFF2-40B4-BE49-F238E27FC236}">
                <a16:creationId xmlns:a16="http://schemas.microsoft.com/office/drawing/2014/main" xmlns="" id="{BDB2A779-B583-4FA7-BE39-451AA6ECE5BB}"/>
              </a:ext>
            </a:extLst>
          </p:cNvPr>
          <p:cNvSpPr txBox="1"/>
          <p:nvPr/>
        </p:nvSpPr>
        <p:spPr>
          <a:xfrm>
            <a:off x="4572000" y="3869836"/>
            <a:ext cx="3320491" cy="523220"/>
          </a:xfrm>
          <a:prstGeom prst="rect">
            <a:avLst/>
          </a:prstGeom>
          <a:noFill/>
        </p:spPr>
        <p:txBody>
          <a:bodyPr wrap="square" rtlCol="0">
            <a:spAutoFit/>
          </a:bodyPr>
          <a:lstStyle/>
          <a:p>
            <a:r>
              <a:rPr lang="fr-CA" dirty="0"/>
              <a:t>P-value</a:t>
            </a:r>
            <a:r>
              <a:rPr lang="en-US" dirty="0"/>
              <a:t>(&lt;5%) H0</a:t>
            </a:r>
            <a:r>
              <a:rPr lang="en-US" dirty="0">
                <a:solidFill>
                  <a:srgbClr val="FF0000"/>
                </a:solidFill>
              </a:rPr>
              <a:t> rejected</a:t>
            </a:r>
            <a:r>
              <a:rPr lang="en-US" dirty="0"/>
              <a:t>, there is a significant difference from the mean</a:t>
            </a:r>
            <a:endParaRPr lang="fr-FR" dirty="0"/>
          </a:p>
        </p:txBody>
      </p:sp>
    </p:spTree>
    <p:extLst>
      <p:ext uri="{BB962C8B-B14F-4D97-AF65-F5344CB8AC3E}">
        <p14:creationId xmlns:p14="http://schemas.microsoft.com/office/powerpoint/2010/main" val="360805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515547" y="394244"/>
            <a:ext cx="77139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solidFill>
                  <a:schemeClr val="accent3">
                    <a:lumMod val="75000"/>
                  </a:schemeClr>
                </a:solidFill>
              </a:rPr>
              <a:t>Univariate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Genre</a:t>
            </a:r>
            <a:endParaRPr dirty="0">
              <a:solidFill>
                <a:schemeClr val="accent3">
                  <a:lumMod val="75000"/>
                </a:schemeClr>
              </a:solidFill>
            </a:endParaRPr>
          </a:p>
        </p:txBody>
      </p:sp>
      <p:pic>
        <p:nvPicPr>
          <p:cNvPr id="3" name="Picture 2">
            <a:extLst>
              <a:ext uri="{FF2B5EF4-FFF2-40B4-BE49-F238E27FC236}">
                <a16:creationId xmlns:a16="http://schemas.microsoft.com/office/drawing/2014/main" xmlns="" id="{21B7F3B8-633E-4082-A908-07C4A3A5D6F5}"/>
              </a:ext>
            </a:extLst>
          </p:cNvPr>
          <p:cNvPicPr>
            <a:picLocks noChangeAspect="1"/>
          </p:cNvPicPr>
          <p:nvPr/>
        </p:nvPicPr>
        <p:blipFill rotWithShape="1">
          <a:blip r:embed="rId3"/>
          <a:srcRect r="14034" b="3999"/>
          <a:stretch/>
        </p:blipFill>
        <p:spPr>
          <a:xfrm>
            <a:off x="623030" y="2427470"/>
            <a:ext cx="3107950" cy="1371764"/>
          </a:xfrm>
          <a:prstGeom prst="rect">
            <a:avLst/>
          </a:prstGeom>
        </p:spPr>
      </p:pic>
      <p:pic>
        <p:nvPicPr>
          <p:cNvPr id="5" name="Picture 4">
            <a:extLst>
              <a:ext uri="{FF2B5EF4-FFF2-40B4-BE49-F238E27FC236}">
                <a16:creationId xmlns:a16="http://schemas.microsoft.com/office/drawing/2014/main" xmlns="" id="{5AE77B33-C631-4404-A059-C3843E4C8AF1}"/>
              </a:ext>
            </a:extLst>
          </p:cNvPr>
          <p:cNvPicPr>
            <a:picLocks noChangeAspect="1"/>
          </p:cNvPicPr>
          <p:nvPr/>
        </p:nvPicPr>
        <p:blipFill>
          <a:blip r:embed="rId4"/>
          <a:stretch>
            <a:fillRect/>
          </a:stretch>
        </p:blipFill>
        <p:spPr>
          <a:xfrm>
            <a:off x="4445659" y="2542705"/>
            <a:ext cx="4211362" cy="1033463"/>
          </a:xfrm>
          <a:prstGeom prst="rect">
            <a:avLst/>
          </a:prstGeom>
        </p:spPr>
      </p:pic>
      <p:sp>
        <p:nvSpPr>
          <p:cNvPr id="10" name="TextBox 9">
            <a:extLst>
              <a:ext uri="{FF2B5EF4-FFF2-40B4-BE49-F238E27FC236}">
                <a16:creationId xmlns:a16="http://schemas.microsoft.com/office/drawing/2014/main" xmlns="" id="{C2F6FC1A-05AA-4C4D-AA13-F8CAA1274D66}"/>
              </a:ext>
            </a:extLst>
          </p:cNvPr>
          <p:cNvSpPr txBox="1"/>
          <p:nvPr/>
        </p:nvSpPr>
        <p:spPr>
          <a:xfrm>
            <a:off x="606607" y="1997030"/>
            <a:ext cx="2678181" cy="307777"/>
          </a:xfrm>
          <a:prstGeom prst="rect">
            <a:avLst/>
          </a:prstGeom>
          <a:noFill/>
        </p:spPr>
        <p:txBody>
          <a:bodyPr wrap="square" rtlCol="0">
            <a:spAutoFit/>
          </a:bodyPr>
          <a:lstStyle/>
          <a:p>
            <a:r>
              <a:rPr lang="fr-FR" dirty="0" err="1">
                <a:solidFill>
                  <a:schemeClr val="accent3">
                    <a:lumMod val="75000"/>
                  </a:schemeClr>
                </a:solidFill>
              </a:rPr>
              <a:t>Parametric</a:t>
            </a:r>
            <a:r>
              <a:rPr lang="fr-FR" dirty="0">
                <a:solidFill>
                  <a:schemeClr val="accent3">
                    <a:lumMod val="75000"/>
                  </a:schemeClr>
                </a:solidFill>
              </a:rPr>
              <a:t> test</a:t>
            </a:r>
          </a:p>
        </p:txBody>
      </p:sp>
      <p:sp>
        <p:nvSpPr>
          <p:cNvPr id="12" name="TextBox 11">
            <a:extLst>
              <a:ext uri="{FF2B5EF4-FFF2-40B4-BE49-F238E27FC236}">
                <a16:creationId xmlns:a16="http://schemas.microsoft.com/office/drawing/2014/main" xmlns="" id="{330D0715-CF44-4B83-873C-CE70310581C5}"/>
              </a:ext>
            </a:extLst>
          </p:cNvPr>
          <p:cNvSpPr txBox="1"/>
          <p:nvPr/>
        </p:nvSpPr>
        <p:spPr>
          <a:xfrm>
            <a:off x="4372497" y="1997030"/>
            <a:ext cx="2178843" cy="307777"/>
          </a:xfrm>
          <a:prstGeom prst="rect">
            <a:avLst/>
          </a:prstGeom>
          <a:noFill/>
        </p:spPr>
        <p:txBody>
          <a:bodyPr wrap="square" rtlCol="0">
            <a:spAutoFit/>
          </a:bodyPr>
          <a:lstStyle/>
          <a:p>
            <a:r>
              <a:rPr lang="fr-FR" dirty="0">
                <a:solidFill>
                  <a:schemeClr val="accent3">
                    <a:lumMod val="75000"/>
                  </a:schemeClr>
                </a:solidFill>
              </a:rPr>
              <a:t>Non-</a:t>
            </a:r>
            <a:r>
              <a:rPr lang="fr-FR" dirty="0" err="1">
                <a:solidFill>
                  <a:schemeClr val="accent3">
                    <a:lumMod val="75000"/>
                  </a:schemeClr>
                </a:solidFill>
              </a:rPr>
              <a:t>parametric</a:t>
            </a:r>
            <a:r>
              <a:rPr lang="fr-FR" dirty="0">
                <a:solidFill>
                  <a:schemeClr val="accent3">
                    <a:lumMod val="75000"/>
                  </a:schemeClr>
                </a:solidFill>
              </a:rPr>
              <a:t> test</a:t>
            </a:r>
          </a:p>
        </p:txBody>
      </p:sp>
      <p:sp>
        <p:nvSpPr>
          <p:cNvPr id="2" name="TextBox 1">
            <a:extLst>
              <a:ext uri="{FF2B5EF4-FFF2-40B4-BE49-F238E27FC236}">
                <a16:creationId xmlns:a16="http://schemas.microsoft.com/office/drawing/2014/main" xmlns="" id="{5466F107-53FF-4F3F-A969-F04A35CE4307}"/>
              </a:ext>
            </a:extLst>
          </p:cNvPr>
          <p:cNvSpPr txBox="1"/>
          <p:nvPr/>
        </p:nvSpPr>
        <p:spPr>
          <a:xfrm>
            <a:off x="606607" y="3948334"/>
            <a:ext cx="3107950"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14" name="TextBox 13">
            <a:extLst>
              <a:ext uri="{FF2B5EF4-FFF2-40B4-BE49-F238E27FC236}">
                <a16:creationId xmlns:a16="http://schemas.microsoft.com/office/drawing/2014/main" xmlns="" id="{45F5E2FD-3D33-4F48-A4D2-E9EE92B4E48B}"/>
              </a:ext>
            </a:extLst>
          </p:cNvPr>
          <p:cNvSpPr txBox="1"/>
          <p:nvPr/>
        </p:nvSpPr>
        <p:spPr>
          <a:xfrm>
            <a:off x="4572000" y="3948334"/>
            <a:ext cx="4211361"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4" name="TextBox 3">
            <a:extLst>
              <a:ext uri="{FF2B5EF4-FFF2-40B4-BE49-F238E27FC236}">
                <a16:creationId xmlns:a16="http://schemas.microsoft.com/office/drawing/2014/main" xmlns="" id="{418DF9CE-63D5-4A56-A33A-12DF34630325}"/>
              </a:ext>
            </a:extLst>
          </p:cNvPr>
          <p:cNvSpPr txBox="1"/>
          <p:nvPr/>
        </p:nvSpPr>
        <p:spPr>
          <a:xfrm>
            <a:off x="2419109" y="4471554"/>
            <a:ext cx="5683169" cy="307777"/>
          </a:xfrm>
          <a:prstGeom prst="rect">
            <a:avLst/>
          </a:prstGeom>
          <a:noFill/>
        </p:spPr>
        <p:txBody>
          <a:bodyPr wrap="square" rtlCol="0">
            <a:spAutoFit/>
          </a:bodyPr>
          <a:lstStyle/>
          <a:p>
            <a:r>
              <a:rPr lang="en-US" dirty="0"/>
              <a:t>If both sheikhs </a:t>
            </a:r>
            <a:r>
              <a:rPr lang="en-US" dirty="0">
                <a:solidFill>
                  <a:srgbClr val="92D050"/>
                </a:solidFill>
              </a:rPr>
              <a:t>agree</a:t>
            </a:r>
            <a:r>
              <a:rPr lang="en-US" dirty="0"/>
              <a:t> ,we follow the </a:t>
            </a:r>
            <a:r>
              <a:rPr lang="en-US" dirty="0">
                <a:solidFill>
                  <a:schemeClr val="accent3">
                    <a:lumMod val="75000"/>
                  </a:schemeClr>
                </a:solidFill>
              </a:rPr>
              <a:t>parametric</a:t>
            </a:r>
            <a:endParaRPr lang="fr-FR" dirty="0">
              <a:solidFill>
                <a:schemeClr val="accent3">
                  <a:lumMod val="75000"/>
                </a:schemeClr>
              </a:solidFill>
            </a:endParaRPr>
          </a:p>
        </p:txBody>
      </p:sp>
    </p:spTree>
    <p:extLst>
      <p:ext uri="{BB962C8B-B14F-4D97-AF65-F5344CB8AC3E}">
        <p14:creationId xmlns:p14="http://schemas.microsoft.com/office/powerpoint/2010/main" val="61147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515547" y="394244"/>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Univariate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itemA1</a:t>
            </a:r>
            <a:endParaRPr dirty="0">
              <a:solidFill>
                <a:schemeClr val="accent3">
                  <a:lumMod val="75000"/>
                </a:schemeClr>
              </a:solidFill>
            </a:endParaRPr>
          </a:p>
        </p:txBody>
      </p:sp>
      <p:sp>
        <p:nvSpPr>
          <p:cNvPr id="10" name="TextBox 9">
            <a:extLst>
              <a:ext uri="{FF2B5EF4-FFF2-40B4-BE49-F238E27FC236}">
                <a16:creationId xmlns:a16="http://schemas.microsoft.com/office/drawing/2014/main" xmlns="" id="{C2F6FC1A-05AA-4C4D-AA13-F8CAA1274D66}"/>
              </a:ext>
            </a:extLst>
          </p:cNvPr>
          <p:cNvSpPr txBox="1"/>
          <p:nvPr/>
        </p:nvSpPr>
        <p:spPr>
          <a:xfrm>
            <a:off x="606607" y="1997030"/>
            <a:ext cx="2678181" cy="307777"/>
          </a:xfrm>
          <a:prstGeom prst="rect">
            <a:avLst/>
          </a:prstGeom>
          <a:noFill/>
        </p:spPr>
        <p:txBody>
          <a:bodyPr wrap="square" rtlCol="0">
            <a:spAutoFit/>
          </a:bodyPr>
          <a:lstStyle/>
          <a:p>
            <a:r>
              <a:rPr lang="fr-FR" dirty="0" err="1">
                <a:solidFill>
                  <a:schemeClr val="accent3">
                    <a:lumMod val="75000"/>
                  </a:schemeClr>
                </a:solidFill>
              </a:rPr>
              <a:t>Parametric</a:t>
            </a:r>
            <a:r>
              <a:rPr lang="fr-FR" dirty="0">
                <a:solidFill>
                  <a:schemeClr val="accent3">
                    <a:lumMod val="75000"/>
                  </a:schemeClr>
                </a:solidFill>
              </a:rPr>
              <a:t> test</a:t>
            </a:r>
          </a:p>
        </p:txBody>
      </p:sp>
      <p:sp>
        <p:nvSpPr>
          <p:cNvPr id="12" name="TextBox 11">
            <a:extLst>
              <a:ext uri="{FF2B5EF4-FFF2-40B4-BE49-F238E27FC236}">
                <a16:creationId xmlns:a16="http://schemas.microsoft.com/office/drawing/2014/main" xmlns="" id="{330D0715-CF44-4B83-873C-CE70310581C5}"/>
              </a:ext>
            </a:extLst>
          </p:cNvPr>
          <p:cNvSpPr txBox="1"/>
          <p:nvPr/>
        </p:nvSpPr>
        <p:spPr>
          <a:xfrm>
            <a:off x="4372497" y="1997030"/>
            <a:ext cx="2178843" cy="307777"/>
          </a:xfrm>
          <a:prstGeom prst="rect">
            <a:avLst/>
          </a:prstGeom>
          <a:noFill/>
        </p:spPr>
        <p:txBody>
          <a:bodyPr wrap="square" rtlCol="0">
            <a:spAutoFit/>
          </a:bodyPr>
          <a:lstStyle/>
          <a:p>
            <a:r>
              <a:rPr lang="fr-FR" dirty="0">
                <a:solidFill>
                  <a:schemeClr val="accent3">
                    <a:lumMod val="75000"/>
                  </a:schemeClr>
                </a:solidFill>
              </a:rPr>
              <a:t>Non-</a:t>
            </a:r>
            <a:r>
              <a:rPr lang="fr-FR" dirty="0" err="1">
                <a:solidFill>
                  <a:schemeClr val="accent3">
                    <a:lumMod val="75000"/>
                  </a:schemeClr>
                </a:solidFill>
              </a:rPr>
              <a:t>parametric</a:t>
            </a:r>
            <a:r>
              <a:rPr lang="fr-FR" dirty="0">
                <a:solidFill>
                  <a:schemeClr val="accent3">
                    <a:lumMod val="75000"/>
                  </a:schemeClr>
                </a:solidFill>
              </a:rPr>
              <a:t> test</a:t>
            </a:r>
          </a:p>
        </p:txBody>
      </p:sp>
      <p:sp>
        <p:nvSpPr>
          <p:cNvPr id="2" name="TextBox 1">
            <a:extLst>
              <a:ext uri="{FF2B5EF4-FFF2-40B4-BE49-F238E27FC236}">
                <a16:creationId xmlns:a16="http://schemas.microsoft.com/office/drawing/2014/main" xmlns="" id="{5466F107-53FF-4F3F-A969-F04A35CE4307}"/>
              </a:ext>
            </a:extLst>
          </p:cNvPr>
          <p:cNvSpPr txBox="1"/>
          <p:nvPr/>
        </p:nvSpPr>
        <p:spPr>
          <a:xfrm>
            <a:off x="606607" y="3948334"/>
            <a:ext cx="3107950"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14" name="TextBox 13">
            <a:extLst>
              <a:ext uri="{FF2B5EF4-FFF2-40B4-BE49-F238E27FC236}">
                <a16:creationId xmlns:a16="http://schemas.microsoft.com/office/drawing/2014/main" xmlns="" id="{45F5E2FD-3D33-4F48-A4D2-E9EE92B4E48B}"/>
              </a:ext>
            </a:extLst>
          </p:cNvPr>
          <p:cNvSpPr txBox="1"/>
          <p:nvPr/>
        </p:nvSpPr>
        <p:spPr>
          <a:xfrm>
            <a:off x="4572000" y="3948334"/>
            <a:ext cx="4211361"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4" name="TextBox 3">
            <a:extLst>
              <a:ext uri="{FF2B5EF4-FFF2-40B4-BE49-F238E27FC236}">
                <a16:creationId xmlns:a16="http://schemas.microsoft.com/office/drawing/2014/main" xmlns="" id="{418DF9CE-63D5-4A56-A33A-12DF34630325}"/>
              </a:ext>
            </a:extLst>
          </p:cNvPr>
          <p:cNvSpPr txBox="1"/>
          <p:nvPr/>
        </p:nvSpPr>
        <p:spPr>
          <a:xfrm>
            <a:off x="2419109" y="4471554"/>
            <a:ext cx="5683169" cy="307777"/>
          </a:xfrm>
          <a:prstGeom prst="rect">
            <a:avLst/>
          </a:prstGeom>
          <a:noFill/>
        </p:spPr>
        <p:txBody>
          <a:bodyPr wrap="square" rtlCol="0">
            <a:spAutoFit/>
          </a:bodyPr>
          <a:lstStyle/>
          <a:p>
            <a:r>
              <a:rPr lang="en-US" dirty="0"/>
              <a:t>If both sheikhs </a:t>
            </a:r>
            <a:r>
              <a:rPr lang="en-US" dirty="0">
                <a:solidFill>
                  <a:srgbClr val="92D050"/>
                </a:solidFill>
              </a:rPr>
              <a:t>agree</a:t>
            </a:r>
            <a:r>
              <a:rPr lang="en-US" dirty="0"/>
              <a:t> ,we follow the </a:t>
            </a:r>
            <a:r>
              <a:rPr lang="en-US" dirty="0">
                <a:solidFill>
                  <a:schemeClr val="accent3">
                    <a:lumMod val="75000"/>
                  </a:schemeClr>
                </a:solidFill>
              </a:rPr>
              <a:t>parametric</a:t>
            </a:r>
            <a:endParaRPr lang="fr-FR" dirty="0">
              <a:solidFill>
                <a:schemeClr val="accent3">
                  <a:lumMod val="75000"/>
                </a:schemeClr>
              </a:solidFill>
            </a:endParaRPr>
          </a:p>
        </p:txBody>
      </p:sp>
      <p:pic>
        <p:nvPicPr>
          <p:cNvPr id="11" name="Picture 10">
            <a:extLst>
              <a:ext uri="{FF2B5EF4-FFF2-40B4-BE49-F238E27FC236}">
                <a16:creationId xmlns:a16="http://schemas.microsoft.com/office/drawing/2014/main" xmlns="" id="{D525B4E0-D3B1-4A42-918B-9317568F8450}"/>
              </a:ext>
            </a:extLst>
          </p:cNvPr>
          <p:cNvPicPr>
            <a:picLocks noChangeAspect="1"/>
          </p:cNvPicPr>
          <p:nvPr/>
        </p:nvPicPr>
        <p:blipFill>
          <a:blip r:embed="rId3"/>
          <a:stretch>
            <a:fillRect/>
          </a:stretch>
        </p:blipFill>
        <p:spPr>
          <a:xfrm>
            <a:off x="606607" y="2523635"/>
            <a:ext cx="2678181" cy="1132239"/>
          </a:xfrm>
          <a:prstGeom prst="rect">
            <a:avLst/>
          </a:prstGeom>
        </p:spPr>
      </p:pic>
      <p:pic>
        <p:nvPicPr>
          <p:cNvPr id="13" name="Picture 12">
            <a:extLst>
              <a:ext uri="{FF2B5EF4-FFF2-40B4-BE49-F238E27FC236}">
                <a16:creationId xmlns:a16="http://schemas.microsoft.com/office/drawing/2014/main" xmlns="" id="{CA0132F7-FFCD-4876-A7F0-B96446B98ABE}"/>
              </a:ext>
            </a:extLst>
          </p:cNvPr>
          <p:cNvPicPr>
            <a:picLocks noChangeAspect="1"/>
          </p:cNvPicPr>
          <p:nvPr/>
        </p:nvPicPr>
        <p:blipFill>
          <a:blip r:embed="rId4"/>
          <a:stretch>
            <a:fillRect/>
          </a:stretch>
        </p:blipFill>
        <p:spPr>
          <a:xfrm>
            <a:off x="4428401" y="2523636"/>
            <a:ext cx="3284054" cy="802769"/>
          </a:xfrm>
          <a:prstGeom prst="rect">
            <a:avLst/>
          </a:prstGeom>
        </p:spPr>
      </p:pic>
    </p:spTree>
    <p:extLst>
      <p:ext uri="{BB962C8B-B14F-4D97-AF65-F5344CB8AC3E}">
        <p14:creationId xmlns:p14="http://schemas.microsoft.com/office/powerpoint/2010/main" val="265608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515547" y="394244"/>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Univariate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itemI2</a:t>
            </a:r>
            <a:endParaRPr dirty="0">
              <a:solidFill>
                <a:schemeClr val="accent3">
                  <a:lumMod val="75000"/>
                </a:schemeClr>
              </a:solidFill>
            </a:endParaRPr>
          </a:p>
        </p:txBody>
      </p:sp>
      <p:sp>
        <p:nvSpPr>
          <p:cNvPr id="10" name="TextBox 9">
            <a:extLst>
              <a:ext uri="{FF2B5EF4-FFF2-40B4-BE49-F238E27FC236}">
                <a16:creationId xmlns:a16="http://schemas.microsoft.com/office/drawing/2014/main" xmlns="" id="{C2F6FC1A-05AA-4C4D-AA13-F8CAA1274D66}"/>
              </a:ext>
            </a:extLst>
          </p:cNvPr>
          <p:cNvSpPr txBox="1"/>
          <p:nvPr/>
        </p:nvSpPr>
        <p:spPr>
          <a:xfrm>
            <a:off x="606607" y="1997030"/>
            <a:ext cx="2678181" cy="307777"/>
          </a:xfrm>
          <a:prstGeom prst="rect">
            <a:avLst/>
          </a:prstGeom>
          <a:noFill/>
        </p:spPr>
        <p:txBody>
          <a:bodyPr wrap="square" rtlCol="0">
            <a:spAutoFit/>
          </a:bodyPr>
          <a:lstStyle/>
          <a:p>
            <a:r>
              <a:rPr lang="fr-FR" dirty="0" err="1">
                <a:solidFill>
                  <a:schemeClr val="accent3">
                    <a:lumMod val="75000"/>
                  </a:schemeClr>
                </a:solidFill>
              </a:rPr>
              <a:t>Parametric</a:t>
            </a:r>
            <a:r>
              <a:rPr lang="fr-FR" dirty="0">
                <a:solidFill>
                  <a:schemeClr val="accent3">
                    <a:lumMod val="75000"/>
                  </a:schemeClr>
                </a:solidFill>
              </a:rPr>
              <a:t> test</a:t>
            </a:r>
          </a:p>
        </p:txBody>
      </p:sp>
      <p:sp>
        <p:nvSpPr>
          <p:cNvPr id="12" name="TextBox 11">
            <a:extLst>
              <a:ext uri="{FF2B5EF4-FFF2-40B4-BE49-F238E27FC236}">
                <a16:creationId xmlns:a16="http://schemas.microsoft.com/office/drawing/2014/main" xmlns="" id="{330D0715-CF44-4B83-873C-CE70310581C5}"/>
              </a:ext>
            </a:extLst>
          </p:cNvPr>
          <p:cNvSpPr txBox="1"/>
          <p:nvPr/>
        </p:nvSpPr>
        <p:spPr>
          <a:xfrm>
            <a:off x="4372497" y="1997030"/>
            <a:ext cx="2178843" cy="307777"/>
          </a:xfrm>
          <a:prstGeom prst="rect">
            <a:avLst/>
          </a:prstGeom>
          <a:noFill/>
        </p:spPr>
        <p:txBody>
          <a:bodyPr wrap="square" rtlCol="0">
            <a:spAutoFit/>
          </a:bodyPr>
          <a:lstStyle/>
          <a:p>
            <a:r>
              <a:rPr lang="fr-FR" dirty="0">
                <a:solidFill>
                  <a:schemeClr val="accent3">
                    <a:lumMod val="75000"/>
                  </a:schemeClr>
                </a:solidFill>
              </a:rPr>
              <a:t>Non-</a:t>
            </a:r>
            <a:r>
              <a:rPr lang="fr-FR" dirty="0" err="1">
                <a:solidFill>
                  <a:schemeClr val="accent3">
                    <a:lumMod val="75000"/>
                  </a:schemeClr>
                </a:solidFill>
              </a:rPr>
              <a:t>parametric</a:t>
            </a:r>
            <a:r>
              <a:rPr lang="fr-FR" dirty="0">
                <a:solidFill>
                  <a:schemeClr val="accent3">
                    <a:lumMod val="75000"/>
                  </a:schemeClr>
                </a:solidFill>
              </a:rPr>
              <a:t> test</a:t>
            </a:r>
          </a:p>
        </p:txBody>
      </p:sp>
      <p:sp>
        <p:nvSpPr>
          <p:cNvPr id="2" name="TextBox 1">
            <a:extLst>
              <a:ext uri="{FF2B5EF4-FFF2-40B4-BE49-F238E27FC236}">
                <a16:creationId xmlns:a16="http://schemas.microsoft.com/office/drawing/2014/main" xmlns="" id="{5466F107-53FF-4F3F-A969-F04A35CE4307}"/>
              </a:ext>
            </a:extLst>
          </p:cNvPr>
          <p:cNvSpPr txBox="1"/>
          <p:nvPr/>
        </p:nvSpPr>
        <p:spPr>
          <a:xfrm>
            <a:off x="606607" y="3948334"/>
            <a:ext cx="3107950"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14" name="TextBox 13">
            <a:extLst>
              <a:ext uri="{FF2B5EF4-FFF2-40B4-BE49-F238E27FC236}">
                <a16:creationId xmlns:a16="http://schemas.microsoft.com/office/drawing/2014/main" xmlns="" id="{45F5E2FD-3D33-4F48-A4D2-E9EE92B4E48B}"/>
              </a:ext>
            </a:extLst>
          </p:cNvPr>
          <p:cNvSpPr txBox="1"/>
          <p:nvPr/>
        </p:nvSpPr>
        <p:spPr>
          <a:xfrm>
            <a:off x="4572000" y="3948334"/>
            <a:ext cx="4211361"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4" name="TextBox 3">
            <a:extLst>
              <a:ext uri="{FF2B5EF4-FFF2-40B4-BE49-F238E27FC236}">
                <a16:creationId xmlns:a16="http://schemas.microsoft.com/office/drawing/2014/main" xmlns="" id="{418DF9CE-63D5-4A56-A33A-12DF34630325}"/>
              </a:ext>
            </a:extLst>
          </p:cNvPr>
          <p:cNvSpPr txBox="1"/>
          <p:nvPr/>
        </p:nvSpPr>
        <p:spPr>
          <a:xfrm>
            <a:off x="2419109" y="4471554"/>
            <a:ext cx="5683169" cy="307777"/>
          </a:xfrm>
          <a:prstGeom prst="rect">
            <a:avLst/>
          </a:prstGeom>
          <a:noFill/>
        </p:spPr>
        <p:txBody>
          <a:bodyPr wrap="square" rtlCol="0">
            <a:spAutoFit/>
          </a:bodyPr>
          <a:lstStyle/>
          <a:p>
            <a:r>
              <a:rPr lang="en-US" dirty="0"/>
              <a:t>If both sheikhs </a:t>
            </a:r>
            <a:r>
              <a:rPr lang="en-US" dirty="0">
                <a:solidFill>
                  <a:srgbClr val="92D050"/>
                </a:solidFill>
              </a:rPr>
              <a:t>agree</a:t>
            </a:r>
            <a:r>
              <a:rPr lang="en-US" dirty="0"/>
              <a:t> ,we follow the </a:t>
            </a:r>
            <a:r>
              <a:rPr lang="en-US" dirty="0">
                <a:solidFill>
                  <a:schemeClr val="accent3">
                    <a:lumMod val="75000"/>
                  </a:schemeClr>
                </a:solidFill>
              </a:rPr>
              <a:t>parametric</a:t>
            </a:r>
            <a:endParaRPr lang="fr-FR" dirty="0">
              <a:solidFill>
                <a:schemeClr val="accent3">
                  <a:lumMod val="75000"/>
                </a:schemeClr>
              </a:solidFill>
            </a:endParaRPr>
          </a:p>
        </p:txBody>
      </p:sp>
      <p:pic>
        <p:nvPicPr>
          <p:cNvPr id="18" name="Picture 17">
            <a:extLst>
              <a:ext uri="{FF2B5EF4-FFF2-40B4-BE49-F238E27FC236}">
                <a16:creationId xmlns:a16="http://schemas.microsoft.com/office/drawing/2014/main" xmlns="" id="{FF39EF1F-5C32-4D2D-8430-25B47BDF6CDE}"/>
              </a:ext>
            </a:extLst>
          </p:cNvPr>
          <p:cNvPicPr>
            <a:picLocks noChangeAspect="1"/>
          </p:cNvPicPr>
          <p:nvPr/>
        </p:nvPicPr>
        <p:blipFill>
          <a:blip r:embed="rId3"/>
          <a:stretch>
            <a:fillRect/>
          </a:stretch>
        </p:blipFill>
        <p:spPr>
          <a:xfrm>
            <a:off x="606607" y="2387284"/>
            <a:ext cx="3180098" cy="1451522"/>
          </a:xfrm>
          <a:prstGeom prst="rect">
            <a:avLst/>
          </a:prstGeom>
        </p:spPr>
      </p:pic>
      <p:pic>
        <p:nvPicPr>
          <p:cNvPr id="20" name="Picture 19">
            <a:extLst>
              <a:ext uri="{FF2B5EF4-FFF2-40B4-BE49-F238E27FC236}">
                <a16:creationId xmlns:a16="http://schemas.microsoft.com/office/drawing/2014/main" xmlns="" id="{80F805C1-9F4C-4928-A806-FEA6DAAD40D2}"/>
              </a:ext>
            </a:extLst>
          </p:cNvPr>
          <p:cNvPicPr>
            <a:picLocks noChangeAspect="1"/>
          </p:cNvPicPr>
          <p:nvPr/>
        </p:nvPicPr>
        <p:blipFill>
          <a:blip r:embed="rId4"/>
          <a:stretch>
            <a:fillRect/>
          </a:stretch>
        </p:blipFill>
        <p:spPr>
          <a:xfrm>
            <a:off x="4572000" y="2429257"/>
            <a:ext cx="3788292" cy="866715"/>
          </a:xfrm>
          <a:prstGeom prst="rect">
            <a:avLst/>
          </a:prstGeom>
        </p:spPr>
      </p:pic>
    </p:spTree>
    <p:extLst>
      <p:ext uri="{BB962C8B-B14F-4D97-AF65-F5344CB8AC3E}">
        <p14:creationId xmlns:p14="http://schemas.microsoft.com/office/powerpoint/2010/main" val="181146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515547" y="394244"/>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Univariate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itemUT1</a:t>
            </a:r>
            <a:endParaRPr dirty="0">
              <a:solidFill>
                <a:schemeClr val="accent3">
                  <a:lumMod val="75000"/>
                </a:schemeClr>
              </a:solidFill>
            </a:endParaRPr>
          </a:p>
        </p:txBody>
      </p:sp>
      <p:sp>
        <p:nvSpPr>
          <p:cNvPr id="10" name="TextBox 9">
            <a:extLst>
              <a:ext uri="{FF2B5EF4-FFF2-40B4-BE49-F238E27FC236}">
                <a16:creationId xmlns:a16="http://schemas.microsoft.com/office/drawing/2014/main" xmlns="" id="{C2F6FC1A-05AA-4C4D-AA13-F8CAA1274D66}"/>
              </a:ext>
            </a:extLst>
          </p:cNvPr>
          <p:cNvSpPr txBox="1"/>
          <p:nvPr/>
        </p:nvSpPr>
        <p:spPr>
          <a:xfrm>
            <a:off x="606607" y="1997030"/>
            <a:ext cx="2678181" cy="307777"/>
          </a:xfrm>
          <a:prstGeom prst="rect">
            <a:avLst/>
          </a:prstGeom>
          <a:noFill/>
        </p:spPr>
        <p:txBody>
          <a:bodyPr wrap="square" rtlCol="0">
            <a:spAutoFit/>
          </a:bodyPr>
          <a:lstStyle/>
          <a:p>
            <a:r>
              <a:rPr lang="fr-FR" dirty="0" err="1">
                <a:solidFill>
                  <a:schemeClr val="accent3">
                    <a:lumMod val="75000"/>
                  </a:schemeClr>
                </a:solidFill>
              </a:rPr>
              <a:t>Parametric</a:t>
            </a:r>
            <a:r>
              <a:rPr lang="fr-FR" dirty="0">
                <a:solidFill>
                  <a:schemeClr val="accent3">
                    <a:lumMod val="75000"/>
                  </a:schemeClr>
                </a:solidFill>
              </a:rPr>
              <a:t> test</a:t>
            </a:r>
          </a:p>
        </p:txBody>
      </p:sp>
      <p:sp>
        <p:nvSpPr>
          <p:cNvPr id="12" name="TextBox 11">
            <a:extLst>
              <a:ext uri="{FF2B5EF4-FFF2-40B4-BE49-F238E27FC236}">
                <a16:creationId xmlns:a16="http://schemas.microsoft.com/office/drawing/2014/main" xmlns="" id="{330D0715-CF44-4B83-873C-CE70310581C5}"/>
              </a:ext>
            </a:extLst>
          </p:cNvPr>
          <p:cNvSpPr txBox="1"/>
          <p:nvPr/>
        </p:nvSpPr>
        <p:spPr>
          <a:xfrm>
            <a:off x="4372497" y="1997030"/>
            <a:ext cx="2178843" cy="307777"/>
          </a:xfrm>
          <a:prstGeom prst="rect">
            <a:avLst/>
          </a:prstGeom>
          <a:noFill/>
        </p:spPr>
        <p:txBody>
          <a:bodyPr wrap="square" rtlCol="0">
            <a:spAutoFit/>
          </a:bodyPr>
          <a:lstStyle/>
          <a:p>
            <a:r>
              <a:rPr lang="fr-FR" dirty="0">
                <a:solidFill>
                  <a:schemeClr val="accent3">
                    <a:lumMod val="75000"/>
                  </a:schemeClr>
                </a:solidFill>
              </a:rPr>
              <a:t>Non-</a:t>
            </a:r>
            <a:r>
              <a:rPr lang="fr-FR" dirty="0" err="1">
                <a:solidFill>
                  <a:schemeClr val="accent3">
                    <a:lumMod val="75000"/>
                  </a:schemeClr>
                </a:solidFill>
              </a:rPr>
              <a:t>parametric</a:t>
            </a:r>
            <a:r>
              <a:rPr lang="fr-FR" dirty="0">
                <a:solidFill>
                  <a:schemeClr val="accent3">
                    <a:lumMod val="75000"/>
                  </a:schemeClr>
                </a:solidFill>
              </a:rPr>
              <a:t> test</a:t>
            </a:r>
          </a:p>
        </p:txBody>
      </p:sp>
      <p:sp>
        <p:nvSpPr>
          <p:cNvPr id="2" name="TextBox 1">
            <a:extLst>
              <a:ext uri="{FF2B5EF4-FFF2-40B4-BE49-F238E27FC236}">
                <a16:creationId xmlns:a16="http://schemas.microsoft.com/office/drawing/2014/main" xmlns="" id="{5466F107-53FF-4F3F-A969-F04A35CE4307}"/>
              </a:ext>
            </a:extLst>
          </p:cNvPr>
          <p:cNvSpPr txBox="1"/>
          <p:nvPr/>
        </p:nvSpPr>
        <p:spPr>
          <a:xfrm>
            <a:off x="606607" y="3948334"/>
            <a:ext cx="3107950"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14" name="TextBox 13">
            <a:extLst>
              <a:ext uri="{FF2B5EF4-FFF2-40B4-BE49-F238E27FC236}">
                <a16:creationId xmlns:a16="http://schemas.microsoft.com/office/drawing/2014/main" xmlns="" id="{45F5E2FD-3D33-4F48-A4D2-E9EE92B4E48B}"/>
              </a:ext>
            </a:extLst>
          </p:cNvPr>
          <p:cNvSpPr txBox="1"/>
          <p:nvPr/>
        </p:nvSpPr>
        <p:spPr>
          <a:xfrm>
            <a:off x="4572000" y="3948334"/>
            <a:ext cx="4211361"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4" name="TextBox 3">
            <a:extLst>
              <a:ext uri="{FF2B5EF4-FFF2-40B4-BE49-F238E27FC236}">
                <a16:creationId xmlns:a16="http://schemas.microsoft.com/office/drawing/2014/main" xmlns="" id="{418DF9CE-63D5-4A56-A33A-12DF34630325}"/>
              </a:ext>
            </a:extLst>
          </p:cNvPr>
          <p:cNvSpPr txBox="1"/>
          <p:nvPr/>
        </p:nvSpPr>
        <p:spPr>
          <a:xfrm>
            <a:off x="2419109" y="4471554"/>
            <a:ext cx="5683169" cy="307777"/>
          </a:xfrm>
          <a:prstGeom prst="rect">
            <a:avLst/>
          </a:prstGeom>
          <a:noFill/>
        </p:spPr>
        <p:txBody>
          <a:bodyPr wrap="square" rtlCol="0">
            <a:spAutoFit/>
          </a:bodyPr>
          <a:lstStyle/>
          <a:p>
            <a:r>
              <a:rPr lang="en-US" dirty="0"/>
              <a:t>If both sheikhs </a:t>
            </a:r>
            <a:r>
              <a:rPr lang="en-US" dirty="0">
                <a:solidFill>
                  <a:srgbClr val="92D050"/>
                </a:solidFill>
              </a:rPr>
              <a:t>agree</a:t>
            </a:r>
            <a:r>
              <a:rPr lang="en-US" dirty="0"/>
              <a:t> ,we follow the </a:t>
            </a:r>
            <a:r>
              <a:rPr lang="en-US" dirty="0">
                <a:solidFill>
                  <a:schemeClr val="accent3">
                    <a:lumMod val="75000"/>
                  </a:schemeClr>
                </a:solidFill>
              </a:rPr>
              <a:t>parametric</a:t>
            </a:r>
            <a:endParaRPr lang="fr-FR" dirty="0">
              <a:solidFill>
                <a:schemeClr val="accent3">
                  <a:lumMod val="75000"/>
                </a:schemeClr>
              </a:solidFill>
            </a:endParaRPr>
          </a:p>
        </p:txBody>
      </p:sp>
      <p:pic>
        <p:nvPicPr>
          <p:cNvPr id="15" name="Picture 14">
            <a:extLst>
              <a:ext uri="{FF2B5EF4-FFF2-40B4-BE49-F238E27FC236}">
                <a16:creationId xmlns:a16="http://schemas.microsoft.com/office/drawing/2014/main" xmlns="" id="{C9450EFA-837B-4B88-8AC9-BE2D3F8DA21F}"/>
              </a:ext>
            </a:extLst>
          </p:cNvPr>
          <p:cNvPicPr>
            <a:picLocks noChangeAspect="1"/>
          </p:cNvPicPr>
          <p:nvPr/>
        </p:nvPicPr>
        <p:blipFill>
          <a:blip r:embed="rId3"/>
          <a:stretch>
            <a:fillRect/>
          </a:stretch>
        </p:blipFill>
        <p:spPr>
          <a:xfrm>
            <a:off x="389034" y="2508985"/>
            <a:ext cx="2419870" cy="1123835"/>
          </a:xfrm>
          <a:prstGeom prst="rect">
            <a:avLst/>
          </a:prstGeom>
        </p:spPr>
      </p:pic>
      <p:pic>
        <p:nvPicPr>
          <p:cNvPr id="9" name="Picture 8">
            <a:extLst>
              <a:ext uri="{FF2B5EF4-FFF2-40B4-BE49-F238E27FC236}">
                <a16:creationId xmlns:a16="http://schemas.microsoft.com/office/drawing/2014/main" xmlns="" id="{D6817E01-067A-4E13-A997-78222DF95CFE}"/>
              </a:ext>
            </a:extLst>
          </p:cNvPr>
          <p:cNvPicPr>
            <a:picLocks noChangeAspect="1"/>
          </p:cNvPicPr>
          <p:nvPr/>
        </p:nvPicPr>
        <p:blipFill>
          <a:blip r:embed="rId4"/>
          <a:stretch>
            <a:fillRect/>
          </a:stretch>
        </p:blipFill>
        <p:spPr>
          <a:xfrm>
            <a:off x="4816153" y="2790618"/>
            <a:ext cx="3286125" cy="819150"/>
          </a:xfrm>
          <a:prstGeom prst="rect">
            <a:avLst/>
          </a:prstGeom>
        </p:spPr>
      </p:pic>
    </p:spTree>
    <p:extLst>
      <p:ext uri="{BB962C8B-B14F-4D97-AF65-F5344CB8AC3E}">
        <p14:creationId xmlns:p14="http://schemas.microsoft.com/office/powerpoint/2010/main" val="13063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515547" y="394244"/>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Univariate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itemU1</a:t>
            </a:r>
            <a:endParaRPr dirty="0">
              <a:solidFill>
                <a:schemeClr val="accent3">
                  <a:lumMod val="75000"/>
                </a:schemeClr>
              </a:solidFill>
            </a:endParaRPr>
          </a:p>
        </p:txBody>
      </p:sp>
      <p:sp>
        <p:nvSpPr>
          <p:cNvPr id="10" name="TextBox 9">
            <a:extLst>
              <a:ext uri="{FF2B5EF4-FFF2-40B4-BE49-F238E27FC236}">
                <a16:creationId xmlns:a16="http://schemas.microsoft.com/office/drawing/2014/main" xmlns="" id="{C2F6FC1A-05AA-4C4D-AA13-F8CAA1274D66}"/>
              </a:ext>
            </a:extLst>
          </p:cNvPr>
          <p:cNvSpPr txBox="1"/>
          <p:nvPr/>
        </p:nvSpPr>
        <p:spPr>
          <a:xfrm>
            <a:off x="606607" y="1997030"/>
            <a:ext cx="2678181" cy="307777"/>
          </a:xfrm>
          <a:prstGeom prst="rect">
            <a:avLst/>
          </a:prstGeom>
          <a:noFill/>
        </p:spPr>
        <p:txBody>
          <a:bodyPr wrap="square" rtlCol="0">
            <a:spAutoFit/>
          </a:bodyPr>
          <a:lstStyle/>
          <a:p>
            <a:r>
              <a:rPr lang="fr-FR" dirty="0" err="1">
                <a:solidFill>
                  <a:schemeClr val="accent3">
                    <a:lumMod val="75000"/>
                  </a:schemeClr>
                </a:solidFill>
              </a:rPr>
              <a:t>Parametric</a:t>
            </a:r>
            <a:r>
              <a:rPr lang="fr-FR" dirty="0">
                <a:solidFill>
                  <a:schemeClr val="accent3">
                    <a:lumMod val="75000"/>
                  </a:schemeClr>
                </a:solidFill>
              </a:rPr>
              <a:t> test</a:t>
            </a:r>
          </a:p>
        </p:txBody>
      </p:sp>
      <p:sp>
        <p:nvSpPr>
          <p:cNvPr id="12" name="TextBox 11">
            <a:extLst>
              <a:ext uri="{FF2B5EF4-FFF2-40B4-BE49-F238E27FC236}">
                <a16:creationId xmlns:a16="http://schemas.microsoft.com/office/drawing/2014/main" xmlns="" id="{330D0715-CF44-4B83-873C-CE70310581C5}"/>
              </a:ext>
            </a:extLst>
          </p:cNvPr>
          <p:cNvSpPr txBox="1"/>
          <p:nvPr/>
        </p:nvSpPr>
        <p:spPr>
          <a:xfrm>
            <a:off x="4372497" y="1997030"/>
            <a:ext cx="2178843" cy="307777"/>
          </a:xfrm>
          <a:prstGeom prst="rect">
            <a:avLst/>
          </a:prstGeom>
          <a:noFill/>
        </p:spPr>
        <p:txBody>
          <a:bodyPr wrap="square" rtlCol="0">
            <a:spAutoFit/>
          </a:bodyPr>
          <a:lstStyle/>
          <a:p>
            <a:r>
              <a:rPr lang="fr-FR" dirty="0">
                <a:solidFill>
                  <a:schemeClr val="accent3">
                    <a:lumMod val="75000"/>
                  </a:schemeClr>
                </a:solidFill>
              </a:rPr>
              <a:t>Non-</a:t>
            </a:r>
            <a:r>
              <a:rPr lang="fr-FR" dirty="0" err="1">
                <a:solidFill>
                  <a:schemeClr val="accent3">
                    <a:lumMod val="75000"/>
                  </a:schemeClr>
                </a:solidFill>
              </a:rPr>
              <a:t>parametric</a:t>
            </a:r>
            <a:r>
              <a:rPr lang="fr-FR" dirty="0">
                <a:solidFill>
                  <a:schemeClr val="accent3">
                    <a:lumMod val="75000"/>
                  </a:schemeClr>
                </a:solidFill>
              </a:rPr>
              <a:t> test</a:t>
            </a:r>
          </a:p>
        </p:txBody>
      </p:sp>
      <p:sp>
        <p:nvSpPr>
          <p:cNvPr id="2" name="TextBox 1">
            <a:extLst>
              <a:ext uri="{FF2B5EF4-FFF2-40B4-BE49-F238E27FC236}">
                <a16:creationId xmlns:a16="http://schemas.microsoft.com/office/drawing/2014/main" xmlns="" id="{5466F107-53FF-4F3F-A969-F04A35CE4307}"/>
              </a:ext>
            </a:extLst>
          </p:cNvPr>
          <p:cNvSpPr txBox="1"/>
          <p:nvPr/>
        </p:nvSpPr>
        <p:spPr>
          <a:xfrm>
            <a:off x="606607" y="3948334"/>
            <a:ext cx="3107950"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14" name="TextBox 13">
            <a:extLst>
              <a:ext uri="{FF2B5EF4-FFF2-40B4-BE49-F238E27FC236}">
                <a16:creationId xmlns:a16="http://schemas.microsoft.com/office/drawing/2014/main" xmlns="" id="{45F5E2FD-3D33-4F48-A4D2-E9EE92B4E48B}"/>
              </a:ext>
            </a:extLst>
          </p:cNvPr>
          <p:cNvSpPr txBox="1"/>
          <p:nvPr/>
        </p:nvSpPr>
        <p:spPr>
          <a:xfrm>
            <a:off x="4572000" y="3948334"/>
            <a:ext cx="4211361"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4" name="TextBox 3">
            <a:extLst>
              <a:ext uri="{FF2B5EF4-FFF2-40B4-BE49-F238E27FC236}">
                <a16:creationId xmlns:a16="http://schemas.microsoft.com/office/drawing/2014/main" xmlns="" id="{418DF9CE-63D5-4A56-A33A-12DF34630325}"/>
              </a:ext>
            </a:extLst>
          </p:cNvPr>
          <p:cNvSpPr txBox="1"/>
          <p:nvPr/>
        </p:nvSpPr>
        <p:spPr>
          <a:xfrm>
            <a:off x="2419109" y="4471554"/>
            <a:ext cx="5683169" cy="307777"/>
          </a:xfrm>
          <a:prstGeom prst="rect">
            <a:avLst/>
          </a:prstGeom>
          <a:noFill/>
        </p:spPr>
        <p:txBody>
          <a:bodyPr wrap="square" rtlCol="0">
            <a:spAutoFit/>
          </a:bodyPr>
          <a:lstStyle/>
          <a:p>
            <a:r>
              <a:rPr lang="en-US" dirty="0"/>
              <a:t>If both sheikhs </a:t>
            </a:r>
            <a:r>
              <a:rPr lang="en-US" dirty="0">
                <a:solidFill>
                  <a:srgbClr val="92D050"/>
                </a:solidFill>
              </a:rPr>
              <a:t>agree</a:t>
            </a:r>
            <a:r>
              <a:rPr lang="en-US" dirty="0"/>
              <a:t> ,we follow the </a:t>
            </a:r>
            <a:r>
              <a:rPr lang="en-US" dirty="0">
                <a:solidFill>
                  <a:schemeClr val="accent3">
                    <a:lumMod val="75000"/>
                  </a:schemeClr>
                </a:solidFill>
              </a:rPr>
              <a:t>parametric</a:t>
            </a:r>
            <a:endParaRPr lang="fr-FR" dirty="0">
              <a:solidFill>
                <a:schemeClr val="accent3">
                  <a:lumMod val="75000"/>
                </a:schemeClr>
              </a:solidFill>
            </a:endParaRPr>
          </a:p>
        </p:txBody>
      </p:sp>
      <p:pic>
        <p:nvPicPr>
          <p:cNvPr id="11" name="Picture 10">
            <a:extLst>
              <a:ext uri="{FF2B5EF4-FFF2-40B4-BE49-F238E27FC236}">
                <a16:creationId xmlns:a16="http://schemas.microsoft.com/office/drawing/2014/main" xmlns="" id="{6DB65EB9-9326-41EA-A140-3DAFE25217C8}"/>
              </a:ext>
            </a:extLst>
          </p:cNvPr>
          <p:cNvPicPr>
            <a:picLocks noChangeAspect="1"/>
          </p:cNvPicPr>
          <p:nvPr/>
        </p:nvPicPr>
        <p:blipFill>
          <a:blip r:embed="rId3"/>
          <a:stretch>
            <a:fillRect/>
          </a:stretch>
        </p:blipFill>
        <p:spPr>
          <a:xfrm>
            <a:off x="606607" y="2450880"/>
            <a:ext cx="2331275" cy="1125288"/>
          </a:xfrm>
          <a:prstGeom prst="rect">
            <a:avLst/>
          </a:prstGeom>
        </p:spPr>
      </p:pic>
      <p:pic>
        <p:nvPicPr>
          <p:cNvPr id="13" name="Picture 12">
            <a:extLst>
              <a:ext uri="{FF2B5EF4-FFF2-40B4-BE49-F238E27FC236}">
                <a16:creationId xmlns:a16="http://schemas.microsoft.com/office/drawing/2014/main" xmlns="" id="{A1BC0B6E-DD23-498E-A09F-5FB4606A112C}"/>
              </a:ext>
            </a:extLst>
          </p:cNvPr>
          <p:cNvPicPr>
            <a:picLocks noChangeAspect="1"/>
          </p:cNvPicPr>
          <p:nvPr/>
        </p:nvPicPr>
        <p:blipFill>
          <a:blip r:embed="rId4"/>
          <a:stretch>
            <a:fillRect/>
          </a:stretch>
        </p:blipFill>
        <p:spPr>
          <a:xfrm>
            <a:off x="4463024" y="2559340"/>
            <a:ext cx="3639254" cy="908367"/>
          </a:xfrm>
          <a:prstGeom prst="rect">
            <a:avLst/>
          </a:prstGeom>
        </p:spPr>
      </p:pic>
    </p:spTree>
    <p:extLst>
      <p:ext uri="{BB962C8B-B14F-4D97-AF65-F5344CB8AC3E}">
        <p14:creationId xmlns:p14="http://schemas.microsoft.com/office/powerpoint/2010/main" val="14823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515547" y="394244"/>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Univariate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itemf1</a:t>
            </a:r>
            <a:endParaRPr dirty="0">
              <a:solidFill>
                <a:schemeClr val="accent3">
                  <a:lumMod val="75000"/>
                </a:schemeClr>
              </a:solidFill>
            </a:endParaRPr>
          </a:p>
        </p:txBody>
      </p:sp>
      <p:sp>
        <p:nvSpPr>
          <p:cNvPr id="10" name="TextBox 9">
            <a:extLst>
              <a:ext uri="{FF2B5EF4-FFF2-40B4-BE49-F238E27FC236}">
                <a16:creationId xmlns:a16="http://schemas.microsoft.com/office/drawing/2014/main" xmlns="" id="{C2F6FC1A-05AA-4C4D-AA13-F8CAA1274D66}"/>
              </a:ext>
            </a:extLst>
          </p:cNvPr>
          <p:cNvSpPr txBox="1"/>
          <p:nvPr/>
        </p:nvSpPr>
        <p:spPr>
          <a:xfrm>
            <a:off x="606607" y="1997030"/>
            <a:ext cx="2678181" cy="307777"/>
          </a:xfrm>
          <a:prstGeom prst="rect">
            <a:avLst/>
          </a:prstGeom>
          <a:noFill/>
        </p:spPr>
        <p:txBody>
          <a:bodyPr wrap="square" rtlCol="0">
            <a:spAutoFit/>
          </a:bodyPr>
          <a:lstStyle/>
          <a:p>
            <a:r>
              <a:rPr lang="fr-FR" dirty="0" err="1">
                <a:solidFill>
                  <a:schemeClr val="accent3">
                    <a:lumMod val="75000"/>
                  </a:schemeClr>
                </a:solidFill>
              </a:rPr>
              <a:t>Parametric</a:t>
            </a:r>
            <a:r>
              <a:rPr lang="fr-FR" dirty="0">
                <a:solidFill>
                  <a:schemeClr val="accent3">
                    <a:lumMod val="75000"/>
                  </a:schemeClr>
                </a:solidFill>
              </a:rPr>
              <a:t> test</a:t>
            </a:r>
          </a:p>
        </p:txBody>
      </p:sp>
      <p:sp>
        <p:nvSpPr>
          <p:cNvPr id="12" name="TextBox 11">
            <a:extLst>
              <a:ext uri="{FF2B5EF4-FFF2-40B4-BE49-F238E27FC236}">
                <a16:creationId xmlns:a16="http://schemas.microsoft.com/office/drawing/2014/main" xmlns="" id="{330D0715-CF44-4B83-873C-CE70310581C5}"/>
              </a:ext>
            </a:extLst>
          </p:cNvPr>
          <p:cNvSpPr txBox="1"/>
          <p:nvPr/>
        </p:nvSpPr>
        <p:spPr>
          <a:xfrm>
            <a:off x="4372497" y="1997030"/>
            <a:ext cx="2178843" cy="307777"/>
          </a:xfrm>
          <a:prstGeom prst="rect">
            <a:avLst/>
          </a:prstGeom>
          <a:noFill/>
        </p:spPr>
        <p:txBody>
          <a:bodyPr wrap="square" rtlCol="0">
            <a:spAutoFit/>
          </a:bodyPr>
          <a:lstStyle/>
          <a:p>
            <a:r>
              <a:rPr lang="fr-FR" dirty="0">
                <a:solidFill>
                  <a:schemeClr val="accent3">
                    <a:lumMod val="75000"/>
                  </a:schemeClr>
                </a:solidFill>
              </a:rPr>
              <a:t>Non-</a:t>
            </a:r>
            <a:r>
              <a:rPr lang="fr-FR" dirty="0" err="1">
                <a:solidFill>
                  <a:schemeClr val="accent3">
                    <a:lumMod val="75000"/>
                  </a:schemeClr>
                </a:solidFill>
              </a:rPr>
              <a:t>parametric</a:t>
            </a:r>
            <a:r>
              <a:rPr lang="fr-FR" dirty="0">
                <a:solidFill>
                  <a:schemeClr val="accent3">
                    <a:lumMod val="75000"/>
                  </a:schemeClr>
                </a:solidFill>
              </a:rPr>
              <a:t> test</a:t>
            </a:r>
          </a:p>
        </p:txBody>
      </p:sp>
      <p:sp>
        <p:nvSpPr>
          <p:cNvPr id="2" name="TextBox 1">
            <a:extLst>
              <a:ext uri="{FF2B5EF4-FFF2-40B4-BE49-F238E27FC236}">
                <a16:creationId xmlns:a16="http://schemas.microsoft.com/office/drawing/2014/main" xmlns="" id="{5466F107-53FF-4F3F-A969-F04A35CE4307}"/>
              </a:ext>
            </a:extLst>
          </p:cNvPr>
          <p:cNvSpPr txBox="1"/>
          <p:nvPr/>
        </p:nvSpPr>
        <p:spPr>
          <a:xfrm>
            <a:off x="606607" y="3948334"/>
            <a:ext cx="3107950"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14" name="TextBox 13">
            <a:extLst>
              <a:ext uri="{FF2B5EF4-FFF2-40B4-BE49-F238E27FC236}">
                <a16:creationId xmlns:a16="http://schemas.microsoft.com/office/drawing/2014/main" xmlns="" id="{45F5E2FD-3D33-4F48-A4D2-E9EE92B4E48B}"/>
              </a:ext>
            </a:extLst>
          </p:cNvPr>
          <p:cNvSpPr txBox="1"/>
          <p:nvPr/>
        </p:nvSpPr>
        <p:spPr>
          <a:xfrm>
            <a:off x="4572000" y="3948334"/>
            <a:ext cx="4211361" cy="523220"/>
          </a:xfrm>
          <a:prstGeom prst="rect">
            <a:avLst/>
          </a:prstGeom>
          <a:noFill/>
        </p:spPr>
        <p:txBody>
          <a:bodyPr wrap="square" rtlCol="0">
            <a:spAutoFit/>
          </a:bodyPr>
          <a:lstStyle/>
          <a:p>
            <a:r>
              <a:rPr lang="en-US" dirty="0"/>
              <a:t>P-value (&lt;5%) H0 </a:t>
            </a:r>
            <a:r>
              <a:rPr lang="en-US" dirty="0">
                <a:solidFill>
                  <a:srgbClr val="FF0000"/>
                </a:solidFill>
              </a:rPr>
              <a:t>rejected</a:t>
            </a:r>
            <a:r>
              <a:rPr lang="en-US" dirty="0"/>
              <a:t>, there is a significant difference from the mean</a:t>
            </a:r>
          </a:p>
        </p:txBody>
      </p:sp>
      <p:sp>
        <p:nvSpPr>
          <p:cNvPr id="4" name="TextBox 3">
            <a:extLst>
              <a:ext uri="{FF2B5EF4-FFF2-40B4-BE49-F238E27FC236}">
                <a16:creationId xmlns:a16="http://schemas.microsoft.com/office/drawing/2014/main" xmlns="" id="{418DF9CE-63D5-4A56-A33A-12DF34630325}"/>
              </a:ext>
            </a:extLst>
          </p:cNvPr>
          <p:cNvSpPr txBox="1"/>
          <p:nvPr/>
        </p:nvSpPr>
        <p:spPr>
          <a:xfrm>
            <a:off x="2419109" y="4471554"/>
            <a:ext cx="5683169" cy="307777"/>
          </a:xfrm>
          <a:prstGeom prst="rect">
            <a:avLst/>
          </a:prstGeom>
          <a:noFill/>
        </p:spPr>
        <p:txBody>
          <a:bodyPr wrap="square" rtlCol="0">
            <a:spAutoFit/>
          </a:bodyPr>
          <a:lstStyle/>
          <a:p>
            <a:r>
              <a:rPr lang="en-US" dirty="0"/>
              <a:t>If both sheikhs </a:t>
            </a:r>
            <a:r>
              <a:rPr lang="en-US" dirty="0">
                <a:solidFill>
                  <a:srgbClr val="92D050"/>
                </a:solidFill>
              </a:rPr>
              <a:t>agree</a:t>
            </a:r>
            <a:r>
              <a:rPr lang="en-US" dirty="0"/>
              <a:t> ,we follow the </a:t>
            </a:r>
            <a:r>
              <a:rPr lang="en-US" dirty="0">
                <a:solidFill>
                  <a:schemeClr val="accent3">
                    <a:lumMod val="75000"/>
                  </a:schemeClr>
                </a:solidFill>
              </a:rPr>
              <a:t>parametric</a:t>
            </a:r>
            <a:endParaRPr lang="fr-FR" dirty="0">
              <a:solidFill>
                <a:schemeClr val="accent3">
                  <a:lumMod val="75000"/>
                </a:schemeClr>
              </a:solidFill>
            </a:endParaRPr>
          </a:p>
        </p:txBody>
      </p:sp>
      <p:pic>
        <p:nvPicPr>
          <p:cNvPr id="9" name="Picture 8">
            <a:extLst>
              <a:ext uri="{FF2B5EF4-FFF2-40B4-BE49-F238E27FC236}">
                <a16:creationId xmlns:a16="http://schemas.microsoft.com/office/drawing/2014/main" xmlns="" id="{B34E77B9-7747-42DC-8D0D-5D042404A456}"/>
              </a:ext>
            </a:extLst>
          </p:cNvPr>
          <p:cNvPicPr>
            <a:picLocks noChangeAspect="1"/>
          </p:cNvPicPr>
          <p:nvPr/>
        </p:nvPicPr>
        <p:blipFill>
          <a:blip r:embed="rId3"/>
          <a:stretch>
            <a:fillRect/>
          </a:stretch>
        </p:blipFill>
        <p:spPr>
          <a:xfrm>
            <a:off x="4572000" y="2622863"/>
            <a:ext cx="3690599" cy="897410"/>
          </a:xfrm>
          <a:prstGeom prst="rect">
            <a:avLst/>
          </a:prstGeom>
        </p:spPr>
      </p:pic>
      <p:pic>
        <p:nvPicPr>
          <p:cNvPr id="16" name="Picture 15">
            <a:extLst>
              <a:ext uri="{FF2B5EF4-FFF2-40B4-BE49-F238E27FC236}">
                <a16:creationId xmlns:a16="http://schemas.microsoft.com/office/drawing/2014/main" xmlns="" id="{02407E89-04E3-43C1-B024-2177B8F1953C}"/>
              </a:ext>
            </a:extLst>
          </p:cNvPr>
          <p:cNvPicPr>
            <a:picLocks noChangeAspect="1"/>
          </p:cNvPicPr>
          <p:nvPr/>
        </p:nvPicPr>
        <p:blipFill>
          <a:blip r:embed="rId4"/>
          <a:stretch>
            <a:fillRect/>
          </a:stretch>
        </p:blipFill>
        <p:spPr>
          <a:xfrm>
            <a:off x="660033" y="2517607"/>
            <a:ext cx="2624755" cy="1217926"/>
          </a:xfrm>
          <a:prstGeom prst="rect">
            <a:avLst/>
          </a:prstGeom>
        </p:spPr>
      </p:pic>
    </p:spTree>
    <p:extLst>
      <p:ext uri="{BB962C8B-B14F-4D97-AF65-F5344CB8AC3E}">
        <p14:creationId xmlns:p14="http://schemas.microsoft.com/office/powerpoint/2010/main" val="178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DC805-9AB5-350F-A3BE-0C60D3D350D8}"/>
              </a:ext>
            </a:extLst>
          </p:cNvPr>
          <p:cNvSpPr>
            <a:spLocks noGrp="1"/>
          </p:cNvSpPr>
          <p:nvPr>
            <p:ph type="title"/>
          </p:nvPr>
        </p:nvSpPr>
        <p:spPr/>
        <p:txBody>
          <a:bodyPr/>
          <a:lstStyle/>
          <a:p>
            <a:r>
              <a:rPr lang="en-US" sz="1600" dirty="0"/>
              <a:t/>
            </a:r>
            <a:br>
              <a:rPr lang="en-US" sz="1600" dirty="0"/>
            </a:br>
            <a:endParaRPr lang="fr-MA" sz="1600" dirty="0"/>
          </a:p>
        </p:txBody>
      </p:sp>
      <p:sp>
        <p:nvSpPr>
          <p:cNvPr id="3" name="Title 2">
            <a:extLst>
              <a:ext uri="{FF2B5EF4-FFF2-40B4-BE49-F238E27FC236}">
                <a16:creationId xmlns:a16="http://schemas.microsoft.com/office/drawing/2014/main" xmlns="" id="{09ADC761-8C6D-D5D9-831D-6C58BCF51F75}"/>
              </a:ext>
            </a:extLst>
          </p:cNvPr>
          <p:cNvSpPr>
            <a:spLocks noGrp="1"/>
          </p:cNvSpPr>
          <p:nvPr>
            <p:ph type="title" idx="2"/>
          </p:nvPr>
        </p:nvSpPr>
        <p:spPr>
          <a:xfrm>
            <a:off x="346505" y="397050"/>
            <a:ext cx="6479598" cy="1071600"/>
          </a:xfrm>
        </p:spPr>
        <p:txBody>
          <a:bodyPr/>
          <a:lstStyle/>
          <a:p>
            <a:r>
              <a:rPr lang="en-US" dirty="0"/>
              <a:t>Proportionality Test</a:t>
            </a:r>
            <a:endParaRPr lang="fr-MA" dirty="0"/>
          </a:p>
        </p:txBody>
      </p:sp>
      <p:pic>
        <p:nvPicPr>
          <p:cNvPr id="5" name="Picture 4">
            <a:extLst>
              <a:ext uri="{FF2B5EF4-FFF2-40B4-BE49-F238E27FC236}">
                <a16:creationId xmlns:a16="http://schemas.microsoft.com/office/drawing/2014/main" xmlns="" id="{FAA3244D-9919-4504-9CAB-DA4EFFC65752}"/>
              </a:ext>
            </a:extLst>
          </p:cNvPr>
          <p:cNvPicPr>
            <a:picLocks noChangeAspect="1"/>
          </p:cNvPicPr>
          <p:nvPr/>
        </p:nvPicPr>
        <p:blipFill>
          <a:blip r:embed="rId3"/>
          <a:stretch>
            <a:fillRect/>
          </a:stretch>
        </p:blipFill>
        <p:spPr>
          <a:xfrm>
            <a:off x="431566" y="2571750"/>
            <a:ext cx="4070139" cy="1397826"/>
          </a:xfrm>
          <a:prstGeom prst="rect">
            <a:avLst/>
          </a:prstGeom>
        </p:spPr>
      </p:pic>
      <p:pic>
        <p:nvPicPr>
          <p:cNvPr id="7" name="Picture 6">
            <a:extLst>
              <a:ext uri="{FF2B5EF4-FFF2-40B4-BE49-F238E27FC236}">
                <a16:creationId xmlns:a16="http://schemas.microsoft.com/office/drawing/2014/main" xmlns="" id="{A38EBBD0-4EC2-4AFB-81D1-7FE7ED93B6CF}"/>
              </a:ext>
            </a:extLst>
          </p:cNvPr>
          <p:cNvPicPr>
            <a:picLocks noChangeAspect="1"/>
          </p:cNvPicPr>
          <p:nvPr/>
        </p:nvPicPr>
        <p:blipFill>
          <a:blip r:embed="rId4"/>
          <a:stretch>
            <a:fillRect/>
          </a:stretch>
        </p:blipFill>
        <p:spPr>
          <a:xfrm>
            <a:off x="346505" y="1799706"/>
            <a:ext cx="3324225" cy="476250"/>
          </a:xfrm>
          <a:prstGeom prst="rect">
            <a:avLst/>
          </a:prstGeom>
        </p:spPr>
      </p:pic>
      <p:sp>
        <p:nvSpPr>
          <p:cNvPr id="8" name="TextBox 7">
            <a:extLst>
              <a:ext uri="{FF2B5EF4-FFF2-40B4-BE49-F238E27FC236}">
                <a16:creationId xmlns:a16="http://schemas.microsoft.com/office/drawing/2014/main" xmlns="" id="{82EB1B9C-DB5E-4D84-A9F3-A6E884FF8A94}"/>
              </a:ext>
            </a:extLst>
          </p:cNvPr>
          <p:cNvSpPr txBox="1"/>
          <p:nvPr/>
        </p:nvSpPr>
        <p:spPr>
          <a:xfrm>
            <a:off x="4870300" y="2479160"/>
            <a:ext cx="4012256" cy="1384995"/>
          </a:xfrm>
          <a:prstGeom prst="rect">
            <a:avLst/>
          </a:prstGeom>
          <a:noFill/>
        </p:spPr>
        <p:txBody>
          <a:bodyPr wrap="square" rtlCol="0">
            <a:spAutoFit/>
          </a:bodyPr>
          <a:lstStyle/>
          <a:p>
            <a:r>
              <a:rPr lang="en-US" dirty="0" err="1">
                <a:solidFill>
                  <a:schemeClr val="accent3">
                    <a:lumMod val="75000"/>
                  </a:schemeClr>
                </a:solidFill>
              </a:rPr>
              <a:t>p_value</a:t>
            </a:r>
            <a:r>
              <a:rPr lang="en-US" dirty="0">
                <a:solidFill>
                  <a:schemeClr val="accent3">
                    <a:lumMod val="75000"/>
                  </a:schemeClr>
                </a:solidFill>
              </a:rPr>
              <a:t>=3.751e-15&lt;0.05 </a:t>
            </a:r>
            <a:r>
              <a:rPr lang="en-US" dirty="0"/>
              <a:t>,</a:t>
            </a:r>
          </a:p>
          <a:p>
            <a:r>
              <a:rPr lang="en-US" dirty="0"/>
              <a:t> So </a:t>
            </a:r>
            <a:r>
              <a:rPr lang="en-US" dirty="0">
                <a:solidFill>
                  <a:srgbClr val="FF0000"/>
                </a:solidFill>
              </a:rPr>
              <a:t>H0 rejects </a:t>
            </a:r>
            <a:r>
              <a:rPr lang="en-US" dirty="0"/>
              <a:t>, </a:t>
            </a:r>
            <a:r>
              <a:rPr lang="en-US" dirty="0">
                <a:solidFill>
                  <a:srgbClr val="92D050"/>
                </a:solidFill>
              </a:rPr>
              <a:t>H1 to retain</a:t>
            </a:r>
            <a:r>
              <a:rPr lang="en-US" dirty="0"/>
              <a:t>:</a:t>
            </a:r>
          </a:p>
          <a:p>
            <a:r>
              <a:rPr lang="en-US" dirty="0"/>
              <a:t>the two proportionalities are significantly different,</a:t>
            </a:r>
          </a:p>
          <a:p>
            <a:r>
              <a:rPr lang="en-US" dirty="0"/>
              <a:t>that then at the sample level the proportionalities are 50%/50%</a:t>
            </a:r>
            <a:endParaRPr lang="fr-FR" dirty="0"/>
          </a:p>
        </p:txBody>
      </p:sp>
    </p:spTree>
    <p:extLst>
      <p:ext uri="{BB962C8B-B14F-4D97-AF65-F5344CB8AC3E}">
        <p14:creationId xmlns:p14="http://schemas.microsoft.com/office/powerpoint/2010/main" val="272907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42B399-98C1-15C7-ED1E-57AFD4DF461E}"/>
              </a:ext>
            </a:extLst>
          </p:cNvPr>
          <p:cNvSpPr>
            <a:spLocks noGrp="1"/>
          </p:cNvSpPr>
          <p:nvPr>
            <p:ph type="title"/>
          </p:nvPr>
        </p:nvSpPr>
        <p:spPr>
          <a:xfrm>
            <a:off x="715100" y="2245890"/>
            <a:ext cx="7713900" cy="1835700"/>
          </a:xfrm>
        </p:spPr>
        <p:txBody>
          <a:bodyPr/>
          <a:lstStyle/>
          <a:p>
            <a:pPr marL="76200" lvl="0" indent="0" algn="l" rtl="0">
              <a:lnSpc>
                <a:spcPct val="100000"/>
              </a:lnSpc>
              <a:spcBef>
                <a:spcPts val="600"/>
              </a:spcBef>
              <a:spcAft>
                <a:spcPts val="0"/>
              </a:spcAft>
              <a:buSzPts val="2400"/>
              <a:buNone/>
            </a:pPr>
            <a:r>
              <a:rPr lang="en-US" sz="1800" dirty="0">
                <a:solidFill>
                  <a:srgbClr val="92D050"/>
                </a:solidFill>
              </a:rPr>
              <a:t>summary() </a:t>
            </a:r>
            <a:r>
              <a:rPr lang="en-US" sz="1800" dirty="0"/>
              <a:t>function is a generic function used to produce result summaries of the results of various model fitting functions. The function invokes particular methods which depend on the class of the first argument.</a:t>
            </a:r>
          </a:p>
        </p:txBody>
      </p:sp>
      <p:sp>
        <p:nvSpPr>
          <p:cNvPr id="3" name="Title 2">
            <a:extLst>
              <a:ext uri="{FF2B5EF4-FFF2-40B4-BE49-F238E27FC236}">
                <a16:creationId xmlns:a16="http://schemas.microsoft.com/office/drawing/2014/main" xmlns="" id="{D94C2404-3C51-515D-D1BA-4D91FDE8796A}"/>
              </a:ext>
            </a:extLst>
          </p:cNvPr>
          <p:cNvSpPr>
            <a:spLocks noGrp="1"/>
          </p:cNvSpPr>
          <p:nvPr>
            <p:ph type="title" idx="2"/>
          </p:nvPr>
        </p:nvSpPr>
        <p:spPr>
          <a:xfrm>
            <a:off x="715100" y="701850"/>
            <a:ext cx="6142900" cy="1071600"/>
          </a:xfrm>
        </p:spPr>
        <p:txBody>
          <a:bodyPr/>
          <a:lstStyle/>
          <a:p>
            <a:r>
              <a:rPr lang="fr-MA" dirty="0" err="1"/>
              <a:t>Summary</a:t>
            </a:r>
            <a:r>
              <a:rPr lang="fr-MA" dirty="0"/>
              <a:t>(data)</a:t>
            </a:r>
          </a:p>
        </p:txBody>
      </p:sp>
    </p:spTree>
    <p:extLst>
      <p:ext uri="{BB962C8B-B14F-4D97-AF65-F5344CB8AC3E}">
        <p14:creationId xmlns:p14="http://schemas.microsoft.com/office/powerpoint/2010/main" val="264885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Google Shape;202;p23">
            <a:extLst>
              <a:ext uri="{FF2B5EF4-FFF2-40B4-BE49-F238E27FC236}">
                <a16:creationId xmlns:a16="http://schemas.microsoft.com/office/drawing/2014/main" xmlns="" id="{4BC381F8-9255-436F-B5F5-A2B45FD7F984}"/>
              </a:ext>
            </a:extLst>
          </p:cNvPr>
          <p:cNvSpPr txBox="1">
            <a:spLocks noGrp="1"/>
          </p:cNvSpPr>
          <p:nvPr>
            <p:ph type="title" idx="2"/>
          </p:nvPr>
        </p:nvSpPr>
        <p:spPr>
          <a:xfrm>
            <a:off x="263996" y="762810"/>
            <a:ext cx="3052228" cy="944070"/>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US" sz="3000" b="1" dirty="0">
                <a:effectLst/>
                <a:latin typeface="Baskerville Old Face" panose="02020602080505020303" pitchFamily="18" charset="0"/>
                <a:ea typeface="Calibri" panose="020F0502020204030204" pitchFamily="34" charset="0"/>
                <a:cs typeface="Times New Roman" panose="02020603050405020304" pitchFamily="18" charset="0"/>
              </a:rPr>
              <a:t>Research question: </a:t>
            </a:r>
            <a:endParaRPr lang="fr-FR" sz="3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Google Shape;201;p23">
            <a:extLst>
              <a:ext uri="{FF2B5EF4-FFF2-40B4-BE49-F238E27FC236}">
                <a16:creationId xmlns:a16="http://schemas.microsoft.com/office/drawing/2014/main" xmlns="" id="{86361B20-3058-407C-B49C-70EBAB551308}"/>
              </a:ext>
            </a:extLst>
          </p:cNvPr>
          <p:cNvSpPr txBox="1">
            <a:spLocks/>
          </p:cNvSpPr>
          <p:nvPr/>
        </p:nvSpPr>
        <p:spPr>
          <a:xfrm>
            <a:off x="482518" y="2406800"/>
            <a:ext cx="8178964" cy="18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pPr algn="just">
              <a:lnSpc>
                <a:spcPct val="107000"/>
              </a:lnSpc>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What is the influence of (GPT) AI technology on IT students in higher education?</a:t>
            </a:r>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1788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94C2404-3C51-515D-D1BA-4D91FDE8796A}"/>
              </a:ext>
            </a:extLst>
          </p:cNvPr>
          <p:cNvSpPr>
            <a:spLocks noGrp="1"/>
          </p:cNvSpPr>
          <p:nvPr>
            <p:ph type="title" idx="2"/>
          </p:nvPr>
        </p:nvSpPr>
        <p:spPr>
          <a:xfrm>
            <a:off x="6681560" y="0"/>
            <a:ext cx="6142900" cy="1071600"/>
          </a:xfrm>
        </p:spPr>
        <p:txBody>
          <a:bodyPr/>
          <a:lstStyle/>
          <a:p>
            <a:r>
              <a:rPr lang="fr-MA" sz="2800" dirty="0" err="1"/>
              <a:t>Summary</a:t>
            </a:r>
            <a:r>
              <a:rPr lang="fr-MA" sz="2800" dirty="0"/>
              <a:t>(M)</a:t>
            </a:r>
          </a:p>
        </p:txBody>
      </p:sp>
      <p:pic>
        <p:nvPicPr>
          <p:cNvPr id="7" name="Picture 6">
            <a:extLst>
              <a:ext uri="{FF2B5EF4-FFF2-40B4-BE49-F238E27FC236}">
                <a16:creationId xmlns:a16="http://schemas.microsoft.com/office/drawing/2014/main" xmlns="" id="{BA432D41-7CA2-E5A2-E260-3CB3DDEAD569}"/>
              </a:ext>
            </a:extLst>
          </p:cNvPr>
          <p:cNvPicPr>
            <a:picLocks noChangeAspect="1"/>
          </p:cNvPicPr>
          <p:nvPr/>
        </p:nvPicPr>
        <p:blipFill>
          <a:blip r:embed="rId2"/>
          <a:stretch>
            <a:fillRect/>
          </a:stretch>
        </p:blipFill>
        <p:spPr>
          <a:xfrm>
            <a:off x="890751" y="641015"/>
            <a:ext cx="7362497" cy="4137359"/>
          </a:xfrm>
          <a:prstGeom prst="rect">
            <a:avLst/>
          </a:prstGeom>
          <a:ln w="28575">
            <a:solidFill>
              <a:schemeClr val="accent3">
                <a:lumMod val="75000"/>
              </a:schemeClr>
            </a:solidFill>
          </a:ln>
        </p:spPr>
      </p:pic>
    </p:spTree>
    <p:extLst>
      <p:ext uri="{BB962C8B-B14F-4D97-AF65-F5344CB8AC3E}">
        <p14:creationId xmlns:p14="http://schemas.microsoft.com/office/powerpoint/2010/main" val="334188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A51A41F-CCB3-9D3F-AA6E-1B09530E644A}"/>
              </a:ext>
            </a:extLst>
          </p:cNvPr>
          <p:cNvSpPr>
            <a:spLocks noGrp="1"/>
          </p:cNvSpPr>
          <p:nvPr>
            <p:ph type="title" idx="2"/>
          </p:nvPr>
        </p:nvSpPr>
        <p:spPr/>
        <p:txBody>
          <a:bodyPr/>
          <a:lstStyle/>
          <a:p>
            <a:endParaRPr lang="fr-MA"/>
          </a:p>
        </p:txBody>
      </p:sp>
      <p:pic>
        <p:nvPicPr>
          <p:cNvPr id="10" name="Picture 9">
            <a:extLst>
              <a:ext uri="{FF2B5EF4-FFF2-40B4-BE49-F238E27FC236}">
                <a16:creationId xmlns:a16="http://schemas.microsoft.com/office/drawing/2014/main" xmlns="" id="{44ED6753-1CE6-8BC5-98A1-1067235D6647}"/>
              </a:ext>
            </a:extLst>
          </p:cNvPr>
          <p:cNvPicPr>
            <a:picLocks noChangeAspect="1"/>
          </p:cNvPicPr>
          <p:nvPr/>
        </p:nvPicPr>
        <p:blipFill rotWithShape="1">
          <a:blip r:embed="rId2"/>
          <a:srcRect t="9871" r="5682"/>
          <a:stretch/>
        </p:blipFill>
        <p:spPr>
          <a:xfrm>
            <a:off x="4911416" y="24785"/>
            <a:ext cx="4132521" cy="2577249"/>
          </a:xfrm>
          <a:prstGeom prst="rect">
            <a:avLst/>
          </a:prstGeom>
        </p:spPr>
      </p:pic>
    </p:spTree>
    <p:extLst>
      <p:ext uri="{BB962C8B-B14F-4D97-AF65-F5344CB8AC3E}">
        <p14:creationId xmlns:p14="http://schemas.microsoft.com/office/powerpoint/2010/main" val="349289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01179B-0B28-B4A5-1C73-A97A36BC7E6D}"/>
              </a:ext>
            </a:extLst>
          </p:cNvPr>
          <p:cNvSpPr>
            <a:spLocks noGrp="1"/>
          </p:cNvSpPr>
          <p:nvPr>
            <p:ph type="title"/>
          </p:nvPr>
        </p:nvSpPr>
        <p:spPr/>
        <p:txBody>
          <a:bodyPr/>
          <a:lstStyle/>
          <a:p>
            <a:endParaRPr lang="fr-MA"/>
          </a:p>
        </p:txBody>
      </p:sp>
      <p:sp>
        <p:nvSpPr>
          <p:cNvPr id="3" name="Title 2">
            <a:extLst>
              <a:ext uri="{FF2B5EF4-FFF2-40B4-BE49-F238E27FC236}">
                <a16:creationId xmlns:a16="http://schemas.microsoft.com/office/drawing/2014/main" xmlns="" id="{EB674485-04EB-E947-5F6C-A7E00A5B45EA}"/>
              </a:ext>
            </a:extLst>
          </p:cNvPr>
          <p:cNvSpPr>
            <a:spLocks noGrp="1"/>
          </p:cNvSpPr>
          <p:nvPr>
            <p:ph type="title" idx="2"/>
          </p:nvPr>
        </p:nvSpPr>
        <p:spPr/>
        <p:txBody>
          <a:bodyPr/>
          <a:lstStyle/>
          <a:p>
            <a:endParaRPr lang="fr-MA"/>
          </a:p>
        </p:txBody>
      </p:sp>
      <p:pic>
        <p:nvPicPr>
          <p:cNvPr id="9" name="Picture 8">
            <a:extLst>
              <a:ext uri="{FF2B5EF4-FFF2-40B4-BE49-F238E27FC236}">
                <a16:creationId xmlns:a16="http://schemas.microsoft.com/office/drawing/2014/main" xmlns="" id="{7A0C5142-754D-44ED-2794-CAFEEDE903B0}"/>
              </a:ext>
            </a:extLst>
          </p:cNvPr>
          <p:cNvPicPr>
            <a:picLocks noChangeAspect="1"/>
          </p:cNvPicPr>
          <p:nvPr/>
        </p:nvPicPr>
        <p:blipFill>
          <a:blip r:embed="rId2"/>
          <a:stretch>
            <a:fillRect/>
          </a:stretch>
        </p:blipFill>
        <p:spPr>
          <a:xfrm>
            <a:off x="4571999" y="1"/>
            <a:ext cx="4572001" cy="2571750"/>
          </a:xfrm>
          <a:prstGeom prst="rect">
            <a:avLst/>
          </a:prstGeom>
        </p:spPr>
      </p:pic>
      <p:pic>
        <p:nvPicPr>
          <p:cNvPr id="19" name="Picture 18">
            <a:extLst>
              <a:ext uri="{FF2B5EF4-FFF2-40B4-BE49-F238E27FC236}">
                <a16:creationId xmlns:a16="http://schemas.microsoft.com/office/drawing/2014/main" xmlns="" id="{BF7A1433-23A0-C154-1E63-46144BADABDF}"/>
              </a:ext>
            </a:extLst>
          </p:cNvPr>
          <p:cNvPicPr>
            <a:picLocks noChangeAspect="1"/>
          </p:cNvPicPr>
          <p:nvPr/>
        </p:nvPicPr>
        <p:blipFill>
          <a:blip r:embed="rId3"/>
          <a:stretch>
            <a:fillRect/>
          </a:stretch>
        </p:blipFill>
        <p:spPr>
          <a:xfrm>
            <a:off x="4572000" y="2571749"/>
            <a:ext cx="4572001" cy="2571750"/>
          </a:xfrm>
          <a:prstGeom prst="rect">
            <a:avLst/>
          </a:prstGeom>
        </p:spPr>
      </p:pic>
      <p:pic>
        <p:nvPicPr>
          <p:cNvPr id="6" name="Picture 5">
            <a:extLst>
              <a:ext uri="{FF2B5EF4-FFF2-40B4-BE49-F238E27FC236}">
                <a16:creationId xmlns:a16="http://schemas.microsoft.com/office/drawing/2014/main" xmlns="" id="{F3EB9124-1369-4CB7-A736-858DFBE82E21}"/>
              </a:ext>
            </a:extLst>
          </p:cNvPr>
          <p:cNvPicPr>
            <a:picLocks noChangeAspect="1"/>
          </p:cNvPicPr>
          <p:nvPr/>
        </p:nvPicPr>
        <p:blipFill>
          <a:blip r:embed="rId4"/>
          <a:stretch>
            <a:fillRect/>
          </a:stretch>
        </p:blipFill>
        <p:spPr>
          <a:xfrm>
            <a:off x="4251812" y="2028605"/>
            <a:ext cx="1199433" cy="606942"/>
          </a:xfrm>
          <a:prstGeom prst="rect">
            <a:avLst/>
          </a:prstGeom>
          <a:ln w="19050">
            <a:solidFill>
              <a:schemeClr val="accent3">
                <a:lumMod val="75000"/>
              </a:schemeClr>
            </a:solidFill>
          </a:ln>
        </p:spPr>
      </p:pic>
    </p:spTree>
    <p:extLst>
      <p:ext uri="{BB962C8B-B14F-4D97-AF65-F5344CB8AC3E}">
        <p14:creationId xmlns:p14="http://schemas.microsoft.com/office/powerpoint/2010/main" val="213917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6590A4-D3D2-AF70-4A9A-542CDFAE918A}"/>
              </a:ext>
            </a:extLst>
          </p:cNvPr>
          <p:cNvSpPr>
            <a:spLocks noGrp="1"/>
          </p:cNvSpPr>
          <p:nvPr>
            <p:ph type="title"/>
          </p:nvPr>
        </p:nvSpPr>
        <p:spPr/>
        <p:txBody>
          <a:bodyPr/>
          <a:lstStyle/>
          <a:p>
            <a:endParaRPr lang="fr-MA"/>
          </a:p>
        </p:txBody>
      </p:sp>
      <p:sp>
        <p:nvSpPr>
          <p:cNvPr id="3" name="Title 2">
            <a:extLst>
              <a:ext uri="{FF2B5EF4-FFF2-40B4-BE49-F238E27FC236}">
                <a16:creationId xmlns:a16="http://schemas.microsoft.com/office/drawing/2014/main" xmlns="" id="{D87AFA63-061C-E99C-D976-8CC8173DB5D7}"/>
              </a:ext>
            </a:extLst>
          </p:cNvPr>
          <p:cNvSpPr>
            <a:spLocks noGrp="1"/>
          </p:cNvSpPr>
          <p:nvPr>
            <p:ph type="title" idx="2"/>
          </p:nvPr>
        </p:nvSpPr>
        <p:spPr/>
        <p:txBody>
          <a:bodyPr/>
          <a:lstStyle/>
          <a:p>
            <a:endParaRPr lang="fr-MA"/>
          </a:p>
        </p:txBody>
      </p:sp>
      <p:pic>
        <p:nvPicPr>
          <p:cNvPr id="5" name="Picture 4">
            <a:extLst>
              <a:ext uri="{FF2B5EF4-FFF2-40B4-BE49-F238E27FC236}">
                <a16:creationId xmlns:a16="http://schemas.microsoft.com/office/drawing/2014/main" xmlns="" id="{B9BE5EF8-7C2B-9BD0-F929-8DA8DAB1FA9F}"/>
              </a:ext>
            </a:extLst>
          </p:cNvPr>
          <p:cNvPicPr>
            <a:picLocks noChangeAspect="1"/>
          </p:cNvPicPr>
          <p:nvPr/>
        </p:nvPicPr>
        <p:blipFill>
          <a:blip r:embed="rId3"/>
          <a:stretch>
            <a:fillRect/>
          </a:stretch>
        </p:blipFill>
        <p:spPr>
          <a:xfrm>
            <a:off x="0" y="0"/>
            <a:ext cx="4572000" cy="2571750"/>
          </a:xfrm>
          <a:prstGeom prst="rect">
            <a:avLst/>
          </a:prstGeom>
        </p:spPr>
      </p:pic>
      <p:pic>
        <p:nvPicPr>
          <p:cNvPr id="7" name="Picture 6">
            <a:extLst>
              <a:ext uri="{FF2B5EF4-FFF2-40B4-BE49-F238E27FC236}">
                <a16:creationId xmlns:a16="http://schemas.microsoft.com/office/drawing/2014/main" xmlns="" id="{A2781260-6650-5463-A346-0618F297EA42}"/>
              </a:ext>
            </a:extLst>
          </p:cNvPr>
          <p:cNvPicPr>
            <a:picLocks noChangeAspect="1"/>
          </p:cNvPicPr>
          <p:nvPr/>
        </p:nvPicPr>
        <p:blipFill>
          <a:blip r:embed="rId4"/>
          <a:stretch>
            <a:fillRect/>
          </a:stretch>
        </p:blipFill>
        <p:spPr>
          <a:xfrm>
            <a:off x="4572000" y="0"/>
            <a:ext cx="4572000" cy="2571750"/>
          </a:xfrm>
          <a:prstGeom prst="rect">
            <a:avLst/>
          </a:prstGeom>
        </p:spPr>
      </p:pic>
      <p:pic>
        <p:nvPicPr>
          <p:cNvPr id="9" name="Picture 8">
            <a:extLst>
              <a:ext uri="{FF2B5EF4-FFF2-40B4-BE49-F238E27FC236}">
                <a16:creationId xmlns:a16="http://schemas.microsoft.com/office/drawing/2014/main" xmlns="" id="{5943A839-00F2-83DD-178E-2E22D60A2E8A}"/>
              </a:ext>
            </a:extLst>
          </p:cNvPr>
          <p:cNvPicPr>
            <a:picLocks noChangeAspect="1"/>
          </p:cNvPicPr>
          <p:nvPr/>
        </p:nvPicPr>
        <p:blipFill>
          <a:blip r:embed="rId5"/>
          <a:stretch>
            <a:fillRect/>
          </a:stretch>
        </p:blipFill>
        <p:spPr>
          <a:xfrm>
            <a:off x="0" y="2551509"/>
            <a:ext cx="4572000" cy="2574021"/>
          </a:xfrm>
          <a:prstGeom prst="rect">
            <a:avLst/>
          </a:prstGeom>
        </p:spPr>
      </p:pic>
      <p:pic>
        <p:nvPicPr>
          <p:cNvPr id="11" name="Picture 10">
            <a:extLst>
              <a:ext uri="{FF2B5EF4-FFF2-40B4-BE49-F238E27FC236}">
                <a16:creationId xmlns:a16="http://schemas.microsoft.com/office/drawing/2014/main" xmlns="" id="{DFF47FD0-B160-CE99-FB26-289DB6A44865}"/>
              </a:ext>
            </a:extLst>
          </p:cNvPr>
          <p:cNvPicPr>
            <a:picLocks noChangeAspect="1"/>
          </p:cNvPicPr>
          <p:nvPr/>
        </p:nvPicPr>
        <p:blipFill>
          <a:blip r:embed="rId6"/>
          <a:stretch>
            <a:fillRect/>
          </a:stretch>
        </p:blipFill>
        <p:spPr>
          <a:xfrm>
            <a:off x="4572000" y="2571750"/>
            <a:ext cx="4572000" cy="2603788"/>
          </a:xfrm>
          <a:prstGeom prst="rect">
            <a:avLst/>
          </a:prstGeom>
        </p:spPr>
      </p:pic>
      <p:pic>
        <p:nvPicPr>
          <p:cNvPr id="6" name="Picture 5">
            <a:extLst>
              <a:ext uri="{FF2B5EF4-FFF2-40B4-BE49-F238E27FC236}">
                <a16:creationId xmlns:a16="http://schemas.microsoft.com/office/drawing/2014/main" xmlns="" id="{ED1383BF-F3EC-4BA9-89FA-F7605DD932F6}"/>
              </a:ext>
            </a:extLst>
          </p:cNvPr>
          <p:cNvPicPr>
            <a:picLocks noChangeAspect="1"/>
          </p:cNvPicPr>
          <p:nvPr/>
        </p:nvPicPr>
        <p:blipFill rotWithShape="1">
          <a:blip r:embed="rId7"/>
          <a:srcRect t="1" b="9143"/>
          <a:stretch/>
        </p:blipFill>
        <p:spPr>
          <a:xfrm>
            <a:off x="4353479" y="2000402"/>
            <a:ext cx="1217981" cy="591589"/>
          </a:xfrm>
          <a:prstGeom prst="rect">
            <a:avLst/>
          </a:prstGeom>
          <a:ln w="19050">
            <a:solidFill>
              <a:schemeClr val="accent3">
                <a:lumMod val="75000"/>
              </a:schemeClr>
            </a:solidFill>
          </a:ln>
        </p:spPr>
      </p:pic>
    </p:spTree>
    <p:extLst>
      <p:ext uri="{BB962C8B-B14F-4D97-AF65-F5344CB8AC3E}">
        <p14:creationId xmlns:p14="http://schemas.microsoft.com/office/powerpoint/2010/main" val="31446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6590A4-D3D2-AF70-4A9A-542CDFAE918A}"/>
              </a:ext>
            </a:extLst>
          </p:cNvPr>
          <p:cNvSpPr>
            <a:spLocks noGrp="1"/>
          </p:cNvSpPr>
          <p:nvPr>
            <p:ph type="title"/>
          </p:nvPr>
        </p:nvSpPr>
        <p:spPr/>
        <p:txBody>
          <a:bodyPr/>
          <a:lstStyle/>
          <a:p>
            <a:endParaRPr lang="fr-MA"/>
          </a:p>
        </p:txBody>
      </p:sp>
      <p:sp>
        <p:nvSpPr>
          <p:cNvPr id="3" name="Title 2">
            <a:extLst>
              <a:ext uri="{FF2B5EF4-FFF2-40B4-BE49-F238E27FC236}">
                <a16:creationId xmlns:a16="http://schemas.microsoft.com/office/drawing/2014/main" xmlns="" id="{D87AFA63-061C-E99C-D976-8CC8173DB5D7}"/>
              </a:ext>
            </a:extLst>
          </p:cNvPr>
          <p:cNvSpPr>
            <a:spLocks noGrp="1"/>
          </p:cNvSpPr>
          <p:nvPr>
            <p:ph type="title" idx="2"/>
          </p:nvPr>
        </p:nvSpPr>
        <p:spPr/>
        <p:txBody>
          <a:bodyPr/>
          <a:lstStyle/>
          <a:p>
            <a:endParaRPr lang="fr-MA"/>
          </a:p>
        </p:txBody>
      </p:sp>
      <p:pic>
        <p:nvPicPr>
          <p:cNvPr id="5" name="Picture 4">
            <a:extLst>
              <a:ext uri="{FF2B5EF4-FFF2-40B4-BE49-F238E27FC236}">
                <a16:creationId xmlns:a16="http://schemas.microsoft.com/office/drawing/2014/main" xmlns="" id="{61D24162-2FD4-D456-AE9E-554F7289C6E3}"/>
              </a:ext>
            </a:extLst>
          </p:cNvPr>
          <p:cNvPicPr>
            <a:picLocks noChangeAspect="1"/>
          </p:cNvPicPr>
          <p:nvPr/>
        </p:nvPicPr>
        <p:blipFill>
          <a:blip r:embed="rId2"/>
          <a:stretch>
            <a:fillRect/>
          </a:stretch>
        </p:blipFill>
        <p:spPr>
          <a:xfrm>
            <a:off x="0" y="0"/>
            <a:ext cx="4572000" cy="2571750"/>
          </a:xfrm>
          <a:prstGeom prst="rect">
            <a:avLst/>
          </a:prstGeom>
        </p:spPr>
      </p:pic>
      <p:pic>
        <p:nvPicPr>
          <p:cNvPr id="7" name="Picture 6">
            <a:extLst>
              <a:ext uri="{FF2B5EF4-FFF2-40B4-BE49-F238E27FC236}">
                <a16:creationId xmlns:a16="http://schemas.microsoft.com/office/drawing/2014/main" xmlns="" id="{C2902B96-AC88-6519-2409-F54C5E92EA0C}"/>
              </a:ext>
            </a:extLst>
          </p:cNvPr>
          <p:cNvPicPr>
            <a:picLocks noChangeAspect="1"/>
          </p:cNvPicPr>
          <p:nvPr/>
        </p:nvPicPr>
        <p:blipFill>
          <a:blip r:embed="rId3"/>
          <a:stretch>
            <a:fillRect/>
          </a:stretch>
        </p:blipFill>
        <p:spPr>
          <a:xfrm>
            <a:off x="4522381" y="2594646"/>
            <a:ext cx="4557157" cy="2529375"/>
          </a:xfrm>
          <a:prstGeom prst="rect">
            <a:avLst/>
          </a:prstGeom>
        </p:spPr>
      </p:pic>
      <p:pic>
        <p:nvPicPr>
          <p:cNvPr id="9" name="Picture 8">
            <a:extLst>
              <a:ext uri="{FF2B5EF4-FFF2-40B4-BE49-F238E27FC236}">
                <a16:creationId xmlns:a16="http://schemas.microsoft.com/office/drawing/2014/main" xmlns="" id="{4857D090-7282-AA4C-03F9-BBA533874346}"/>
              </a:ext>
            </a:extLst>
          </p:cNvPr>
          <p:cNvPicPr>
            <a:picLocks noChangeAspect="1"/>
          </p:cNvPicPr>
          <p:nvPr/>
        </p:nvPicPr>
        <p:blipFill>
          <a:blip r:embed="rId4"/>
          <a:stretch>
            <a:fillRect/>
          </a:stretch>
        </p:blipFill>
        <p:spPr>
          <a:xfrm>
            <a:off x="0" y="2571748"/>
            <a:ext cx="4572000" cy="2571752"/>
          </a:xfrm>
          <a:prstGeom prst="rect">
            <a:avLst/>
          </a:prstGeom>
        </p:spPr>
      </p:pic>
      <p:pic>
        <p:nvPicPr>
          <p:cNvPr id="11" name="Picture 10">
            <a:extLst>
              <a:ext uri="{FF2B5EF4-FFF2-40B4-BE49-F238E27FC236}">
                <a16:creationId xmlns:a16="http://schemas.microsoft.com/office/drawing/2014/main" xmlns="" id="{8877B30B-0291-DA53-6B3F-9AAA312066FF}"/>
              </a:ext>
            </a:extLst>
          </p:cNvPr>
          <p:cNvPicPr>
            <a:picLocks noChangeAspect="1"/>
          </p:cNvPicPr>
          <p:nvPr/>
        </p:nvPicPr>
        <p:blipFill>
          <a:blip r:embed="rId5"/>
          <a:stretch>
            <a:fillRect/>
          </a:stretch>
        </p:blipFill>
        <p:spPr>
          <a:xfrm>
            <a:off x="4572000" y="19479"/>
            <a:ext cx="4572000" cy="2571750"/>
          </a:xfrm>
          <a:prstGeom prst="rect">
            <a:avLst/>
          </a:prstGeom>
        </p:spPr>
      </p:pic>
      <p:pic>
        <p:nvPicPr>
          <p:cNvPr id="6" name="Picture 5">
            <a:extLst>
              <a:ext uri="{FF2B5EF4-FFF2-40B4-BE49-F238E27FC236}">
                <a16:creationId xmlns:a16="http://schemas.microsoft.com/office/drawing/2014/main" xmlns="" id="{0BB3425C-F29A-4427-B29D-39710F4713AD}"/>
              </a:ext>
            </a:extLst>
          </p:cNvPr>
          <p:cNvPicPr>
            <a:picLocks noChangeAspect="1"/>
          </p:cNvPicPr>
          <p:nvPr/>
        </p:nvPicPr>
        <p:blipFill rotWithShape="1">
          <a:blip r:embed="rId6"/>
          <a:srcRect t="4692" b="-1"/>
          <a:stretch/>
        </p:blipFill>
        <p:spPr>
          <a:xfrm>
            <a:off x="4079912" y="2201947"/>
            <a:ext cx="1353247" cy="549225"/>
          </a:xfrm>
          <a:prstGeom prst="rect">
            <a:avLst/>
          </a:prstGeom>
          <a:ln w="19050">
            <a:solidFill>
              <a:schemeClr val="accent3">
                <a:lumMod val="75000"/>
              </a:schemeClr>
            </a:solidFill>
          </a:ln>
        </p:spPr>
      </p:pic>
    </p:spTree>
    <p:extLst>
      <p:ext uri="{BB962C8B-B14F-4D97-AF65-F5344CB8AC3E}">
        <p14:creationId xmlns:p14="http://schemas.microsoft.com/office/powerpoint/2010/main" val="245499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552B54-733E-67E4-77DD-BAC4AFBB34C2}"/>
              </a:ext>
            </a:extLst>
          </p:cNvPr>
          <p:cNvSpPr>
            <a:spLocks noGrp="1"/>
          </p:cNvSpPr>
          <p:nvPr>
            <p:ph type="title"/>
          </p:nvPr>
        </p:nvSpPr>
        <p:spPr/>
        <p:txBody>
          <a:bodyPr/>
          <a:lstStyle/>
          <a:p>
            <a:endParaRPr lang="fr-MA"/>
          </a:p>
        </p:txBody>
      </p:sp>
      <p:sp>
        <p:nvSpPr>
          <p:cNvPr id="3" name="Title 2">
            <a:extLst>
              <a:ext uri="{FF2B5EF4-FFF2-40B4-BE49-F238E27FC236}">
                <a16:creationId xmlns:a16="http://schemas.microsoft.com/office/drawing/2014/main" xmlns="" id="{A83F738B-C90B-E9B9-B6A3-A29FADCF5874}"/>
              </a:ext>
            </a:extLst>
          </p:cNvPr>
          <p:cNvSpPr>
            <a:spLocks noGrp="1"/>
          </p:cNvSpPr>
          <p:nvPr>
            <p:ph type="title" idx="2"/>
          </p:nvPr>
        </p:nvSpPr>
        <p:spPr/>
        <p:txBody>
          <a:bodyPr/>
          <a:lstStyle/>
          <a:p>
            <a:endParaRPr lang="fr-MA"/>
          </a:p>
        </p:txBody>
      </p:sp>
      <p:pic>
        <p:nvPicPr>
          <p:cNvPr id="5" name="Picture 4">
            <a:extLst>
              <a:ext uri="{FF2B5EF4-FFF2-40B4-BE49-F238E27FC236}">
                <a16:creationId xmlns:a16="http://schemas.microsoft.com/office/drawing/2014/main" xmlns="" id="{6A5E8406-6117-1E75-D7B1-5BC24AF9F6F1}"/>
              </a:ext>
            </a:extLst>
          </p:cNvPr>
          <p:cNvPicPr>
            <a:picLocks noChangeAspect="1"/>
          </p:cNvPicPr>
          <p:nvPr/>
        </p:nvPicPr>
        <p:blipFill>
          <a:blip r:embed="rId2"/>
          <a:stretch>
            <a:fillRect/>
          </a:stretch>
        </p:blipFill>
        <p:spPr>
          <a:xfrm>
            <a:off x="-3" y="0"/>
            <a:ext cx="4572000" cy="2571750"/>
          </a:xfrm>
          <a:prstGeom prst="rect">
            <a:avLst/>
          </a:prstGeom>
        </p:spPr>
      </p:pic>
      <p:pic>
        <p:nvPicPr>
          <p:cNvPr id="7" name="Picture 6">
            <a:extLst>
              <a:ext uri="{FF2B5EF4-FFF2-40B4-BE49-F238E27FC236}">
                <a16:creationId xmlns:a16="http://schemas.microsoft.com/office/drawing/2014/main" xmlns="" id="{20F079B0-266F-0D8B-7CE8-811CED9C438A}"/>
              </a:ext>
            </a:extLst>
          </p:cNvPr>
          <p:cNvPicPr>
            <a:picLocks noChangeAspect="1"/>
          </p:cNvPicPr>
          <p:nvPr/>
        </p:nvPicPr>
        <p:blipFill>
          <a:blip r:embed="rId3"/>
          <a:stretch>
            <a:fillRect/>
          </a:stretch>
        </p:blipFill>
        <p:spPr>
          <a:xfrm>
            <a:off x="1" y="2571750"/>
            <a:ext cx="4571998" cy="2590388"/>
          </a:xfrm>
          <a:prstGeom prst="rect">
            <a:avLst/>
          </a:prstGeom>
        </p:spPr>
      </p:pic>
      <p:pic>
        <p:nvPicPr>
          <p:cNvPr id="9" name="Picture 8">
            <a:extLst>
              <a:ext uri="{FF2B5EF4-FFF2-40B4-BE49-F238E27FC236}">
                <a16:creationId xmlns:a16="http://schemas.microsoft.com/office/drawing/2014/main" xmlns="" id="{17E813F7-10BE-6CF9-EBBE-0E517333A7C7}"/>
              </a:ext>
            </a:extLst>
          </p:cNvPr>
          <p:cNvPicPr>
            <a:picLocks noChangeAspect="1"/>
          </p:cNvPicPr>
          <p:nvPr/>
        </p:nvPicPr>
        <p:blipFill>
          <a:blip r:embed="rId4"/>
          <a:stretch>
            <a:fillRect/>
          </a:stretch>
        </p:blipFill>
        <p:spPr>
          <a:xfrm>
            <a:off x="4571998" y="0"/>
            <a:ext cx="4572000" cy="2571750"/>
          </a:xfrm>
          <a:prstGeom prst="rect">
            <a:avLst/>
          </a:prstGeom>
        </p:spPr>
      </p:pic>
      <p:pic>
        <p:nvPicPr>
          <p:cNvPr id="11" name="Picture 10">
            <a:extLst>
              <a:ext uri="{FF2B5EF4-FFF2-40B4-BE49-F238E27FC236}">
                <a16:creationId xmlns:a16="http://schemas.microsoft.com/office/drawing/2014/main" xmlns="" id="{32F5C2D7-4447-8071-D99E-0188F8A1E809}"/>
              </a:ext>
            </a:extLst>
          </p:cNvPr>
          <p:cNvPicPr>
            <a:picLocks noChangeAspect="1"/>
          </p:cNvPicPr>
          <p:nvPr/>
        </p:nvPicPr>
        <p:blipFill>
          <a:blip r:embed="rId5"/>
          <a:stretch>
            <a:fillRect/>
          </a:stretch>
        </p:blipFill>
        <p:spPr>
          <a:xfrm>
            <a:off x="4572000" y="2571750"/>
            <a:ext cx="4572000" cy="2571750"/>
          </a:xfrm>
          <a:prstGeom prst="rect">
            <a:avLst/>
          </a:prstGeom>
        </p:spPr>
      </p:pic>
      <p:pic>
        <p:nvPicPr>
          <p:cNvPr id="6" name="Picture 5">
            <a:extLst>
              <a:ext uri="{FF2B5EF4-FFF2-40B4-BE49-F238E27FC236}">
                <a16:creationId xmlns:a16="http://schemas.microsoft.com/office/drawing/2014/main" xmlns="" id="{B2E2CFAE-ED2B-4CBF-BF7B-365772C5B943}"/>
              </a:ext>
            </a:extLst>
          </p:cNvPr>
          <p:cNvPicPr>
            <a:picLocks noChangeAspect="1"/>
          </p:cNvPicPr>
          <p:nvPr/>
        </p:nvPicPr>
        <p:blipFill>
          <a:blip r:embed="rId6"/>
          <a:stretch>
            <a:fillRect/>
          </a:stretch>
        </p:blipFill>
        <p:spPr>
          <a:xfrm>
            <a:off x="4234860" y="2089851"/>
            <a:ext cx="1137397" cy="562086"/>
          </a:xfrm>
          <a:prstGeom prst="rect">
            <a:avLst/>
          </a:prstGeom>
          <a:ln w="19050">
            <a:solidFill>
              <a:schemeClr val="accent3">
                <a:lumMod val="75000"/>
              </a:schemeClr>
            </a:solidFill>
          </a:ln>
        </p:spPr>
      </p:pic>
    </p:spTree>
    <p:extLst>
      <p:ext uri="{BB962C8B-B14F-4D97-AF65-F5344CB8AC3E}">
        <p14:creationId xmlns:p14="http://schemas.microsoft.com/office/powerpoint/2010/main" val="4882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995B312-8ACF-EA5F-362B-1C22D15861EB}"/>
              </a:ext>
            </a:extLst>
          </p:cNvPr>
          <p:cNvPicPr>
            <a:picLocks noChangeAspect="1"/>
          </p:cNvPicPr>
          <p:nvPr/>
        </p:nvPicPr>
        <p:blipFill>
          <a:blip r:embed="rId2"/>
          <a:stretch>
            <a:fillRect/>
          </a:stretch>
        </p:blipFill>
        <p:spPr>
          <a:xfrm>
            <a:off x="3676872" y="831666"/>
            <a:ext cx="4686300" cy="4000500"/>
          </a:xfrm>
          <a:prstGeom prst="rect">
            <a:avLst/>
          </a:prstGeom>
        </p:spPr>
      </p:pic>
      <p:pic>
        <p:nvPicPr>
          <p:cNvPr id="6" name="Picture 5">
            <a:extLst>
              <a:ext uri="{FF2B5EF4-FFF2-40B4-BE49-F238E27FC236}">
                <a16:creationId xmlns:a16="http://schemas.microsoft.com/office/drawing/2014/main" xmlns="" id="{A7A83ECD-076A-40D1-99EA-56133EAF4731}"/>
              </a:ext>
            </a:extLst>
          </p:cNvPr>
          <p:cNvPicPr>
            <a:picLocks noChangeAspect="1"/>
          </p:cNvPicPr>
          <p:nvPr/>
        </p:nvPicPr>
        <p:blipFill>
          <a:blip r:embed="rId3"/>
          <a:stretch>
            <a:fillRect/>
          </a:stretch>
        </p:blipFill>
        <p:spPr>
          <a:xfrm>
            <a:off x="617795" y="831666"/>
            <a:ext cx="1543050" cy="276225"/>
          </a:xfrm>
          <a:prstGeom prst="rect">
            <a:avLst/>
          </a:prstGeom>
          <a:ln w="28575">
            <a:solidFill>
              <a:schemeClr val="accent3">
                <a:lumMod val="75000"/>
              </a:schemeClr>
            </a:solidFill>
          </a:ln>
        </p:spPr>
      </p:pic>
    </p:spTree>
    <p:extLst>
      <p:ext uri="{BB962C8B-B14F-4D97-AF65-F5344CB8AC3E}">
        <p14:creationId xmlns:p14="http://schemas.microsoft.com/office/powerpoint/2010/main" val="417044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Reliability</a:t>
            </a:r>
            <a:r>
              <a:rPr lang="fr-FR" dirty="0"/>
              <a:t> </a:t>
            </a:r>
            <a:r>
              <a:rPr lang="fr-FR" dirty="0" err="1"/>
              <a:t>analysis</a:t>
            </a:r>
            <a:endParaRPr dirty="0"/>
          </a:p>
        </p:txBody>
      </p:sp>
    </p:spTree>
    <p:extLst>
      <p:ext uri="{BB962C8B-B14F-4D97-AF65-F5344CB8AC3E}">
        <p14:creationId xmlns:p14="http://schemas.microsoft.com/office/powerpoint/2010/main" val="18571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Titre 2"/>
          <p:cNvSpPr>
            <a:spLocks noGrp="1"/>
          </p:cNvSpPr>
          <p:nvPr>
            <p:ph type="title" idx="2"/>
          </p:nvPr>
        </p:nvSpPr>
        <p:spPr>
          <a:xfrm>
            <a:off x="715099" y="727977"/>
            <a:ext cx="7497083" cy="1071600"/>
          </a:xfrm>
        </p:spPr>
        <p:txBody>
          <a:bodyPr/>
          <a:lstStyle/>
          <a:p>
            <a:r>
              <a:rPr lang="fr-FR" dirty="0" err="1" smtClean="0"/>
              <a:t>Sognificativite</a:t>
            </a:r>
            <a:r>
              <a:rPr lang="fr-FR" dirty="0" smtClean="0"/>
              <a:t> </a:t>
            </a:r>
            <a:endParaRPr lang="fr-FR" dirty="0"/>
          </a:p>
        </p:txBody>
      </p:sp>
    </p:spTree>
    <p:extLst>
      <p:ext uri="{BB962C8B-B14F-4D97-AF65-F5344CB8AC3E}">
        <p14:creationId xmlns:p14="http://schemas.microsoft.com/office/powerpoint/2010/main" val="131545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280305" y="974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Reliability</a:t>
            </a:r>
            <a:r>
              <a:rPr lang="fr-FR" dirty="0"/>
              <a:t> </a:t>
            </a:r>
            <a:r>
              <a:rPr lang="fr-FR" dirty="0" err="1"/>
              <a:t>analysis</a:t>
            </a:r>
            <a:endParaRPr dirty="0"/>
          </a:p>
        </p:txBody>
      </p:sp>
      <p:pic>
        <p:nvPicPr>
          <p:cNvPr id="3" name="Picture 2">
            <a:extLst>
              <a:ext uri="{FF2B5EF4-FFF2-40B4-BE49-F238E27FC236}">
                <a16:creationId xmlns:a16="http://schemas.microsoft.com/office/drawing/2014/main" xmlns="" id="{500AE1D2-FD37-43F1-B026-20508B9D410F}"/>
              </a:ext>
            </a:extLst>
          </p:cNvPr>
          <p:cNvPicPr>
            <a:picLocks noChangeAspect="1"/>
          </p:cNvPicPr>
          <p:nvPr/>
        </p:nvPicPr>
        <p:blipFill>
          <a:blip r:embed="rId3"/>
          <a:stretch>
            <a:fillRect/>
          </a:stretch>
        </p:blipFill>
        <p:spPr>
          <a:xfrm>
            <a:off x="344240" y="888700"/>
            <a:ext cx="5436396" cy="1298502"/>
          </a:xfrm>
          <a:prstGeom prst="rect">
            <a:avLst/>
          </a:prstGeom>
        </p:spPr>
      </p:pic>
      <p:sp>
        <p:nvSpPr>
          <p:cNvPr id="4" name="TextBox 3">
            <a:extLst>
              <a:ext uri="{FF2B5EF4-FFF2-40B4-BE49-F238E27FC236}">
                <a16:creationId xmlns:a16="http://schemas.microsoft.com/office/drawing/2014/main" xmlns="" id="{727CB06E-B9B7-4FD7-9E78-3038A54F5E57}"/>
              </a:ext>
            </a:extLst>
          </p:cNvPr>
          <p:cNvSpPr txBox="1"/>
          <p:nvPr/>
        </p:nvSpPr>
        <p:spPr>
          <a:xfrm>
            <a:off x="280305" y="2267684"/>
            <a:ext cx="6599276" cy="523220"/>
          </a:xfrm>
          <a:prstGeom prst="rect">
            <a:avLst/>
          </a:prstGeom>
          <a:noFill/>
        </p:spPr>
        <p:txBody>
          <a:bodyPr wrap="square" rtlCol="0">
            <a:spAutoFit/>
          </a:bodyPr>
          <a:lstStyle/>
          <a:p>
            <a:r>
              <a:rPr lang="en-US" dirty="0"/>
              <a:t>We have  </a:t>
            </a:r>
            <a:r>
              <a:rPr lang="en-US" dirty="0">
                <a:solidFill>
                  <a:schemeClr val="accent3">
                    <a:lumMod val="75000"/>
                  </a:schemeClr>
                </a:solidFill>
              </a:rPr>
              <a:t>alpha = 0.5512 </a:t>
            </a:r>
            <a:r>
              <a:rPr lang="en-US" dirty="0"/>
              <a:t>, </a:t>
            </a:r>
            <a:r>
              <a:rPr lang="en-US" dirty="0">
                <a:solidFill>
                  <a:srgbClr val="92D050"/>
                </a:solidFill>
              </a:rPr>
              <a:t>we remove item </a:t>
            </a:r>
            <a:r>
              <a:rPr lang="en-US" dirty="0"/>
              <a:t>we see that the value of alpha decreases</a:t>
            </a:r>
            <a:endParaRPr lang="fr-FR" dirty="0"/>
          </a:p>
        </p:txBody>
      </p:sp>
      <p:pic>
        <p:nvPicPr>
          <p:cNvPr id="7" name="Picture 6">
            <a:extLst>
              <a:ext uri="{FF2B5EF4-FFF2-40B4-BE49-F238E27FC236}">
                <a16:creationId xmlns:a16="http://schemas.microsoft.com/office/drawing/2014/main" xmlns="" id="{DC2C5571-EDE8-49D7-BA6A-4D7E4EB65170}"/>
              </a:ext>
            </a:extLst>
          </p:cNvPr>
          <p:cNvPicPr>
            <a:picLocks noChangeAspect="1"/>
          </p:cNvPicPr>
          <p:nvPr/>
        </p:nvPicPr>
        <p:blipFill>
          <a:blip r:embed="rId4"/>
          <a:stretch>
            <a:fillRect/>
          </a:stretch>
        </p:blipFill>
        <p:spPr>
          <a:xfrm>
            <a:off x="280305" y="2790904"/>
            <a:ext cx="5500331" cy="1370189"/>
          </a:xfrm>
          <a:prstGeom prst="rect">
            <a:avLst/>
          </a:prstGeom>
        </p:spPr>
      </p:pic>
      <p:sp>
        <p:nvSpPr>
          <p:cNvPr id="8" name="TextBox 7">
            <a:extLst>
              <a:ext uri="{FF2B5EF4-FFF2-40B4-BE49-F238E27FC236}">
                <a16:creationId xmlns:a16="http://schemas.microsoft.com/office/drawing/2014/main" xmlns="" id="{974A92AC-689D-4198-89C0-DFF5C2340975}"/>
              </a:ext>
            </a:extLst>
          </p:cNvPr>
          <p:cNvSpPr txBox="1"/>
          <p:nvPr/>
        </p:nvSpPr>
        <p:spPr>
          <a:xfrm>
            <a:off x="344240" y="4472763"/>
            <a:ext cx="6181060" cy="523220"/>
          </a:xfrm>
          <a:prstGeom prst="rect">
            <a:avLst/>
          </a:prstGeom>
          <a:noFill/>
        </p:spPr>
        <p:txBody>
          <a:bodyPr wrap="square" rtlCol="0">
            <a:spAutoFit/>
          </a:bodyPr>
          <a:lstStyle/>
          <a:p>
            <a:r>
              <a:rPr lang="en-US" dirty="0"/>
              <a:t>We </a:t>
            </a:r>
            <a:r>
              <a:rPr lang="en-US" dirty="0">
                <a:solidFill>
                  <a:schemeClr val="accent3">
                    <a:lumMod val="75000"/>
                  </a:schemeClr>
                </a:solidFill>
              </a:rPr>
              <a:t>alpha =0.4986 </a:t>
            </a:r>
            <a:r>
              <a:rPr lang="en-US" dirty="0"/>
              <a:t>, </a:t>
            </a:r>
            <a:r>
              <a:rPr lang="en-US" dirty="0">
                <a:solidFill>
                  <a:srgbClr val="92D050"/>
                </a:solidFill>
              </a:rPr>
              <a:t>we remove </a:t>
            </a:r>
            <a:r>
              <a:rPr lang="en-US" dirty="0"/>
              <a:t>item we see that the value of alpha decreases</a:t>
            </a: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Google Shape;202;p23">
            <a:extLst>
              <a:ext uri="{FF2B5EF4-FFF2-40B4-BE49-F238E27FC236}">
                <a16:creationId xmlns:a16="http://schemas.microsoft.com/office/drawing/2014/main" xmlns="" id="{4BC381F8-9255-436F-B5F5-A2B45FD7F984}"/>
              </a:ext>
            </a:extLst>
          </p:cNvPr>
          <p:cNvSpPr txBox="1">
            <a:spLocks noGrp="1"/>
          </p:cNvSpPr>
          <p:nvPr>
            <p:ph type="title" idx="2"/>
          </p:nvPr>
        </p:nvSpPr>
        <p:spPr>
          <a:xfrm>
            <a:off x="288380" y="901000"/>
            <a:ext cx="3088804" cy="627078"/>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US" sz="2500" b="1" dirty="0">
                <a:effectLst/>
                <a:latin typeface="Baskerville Old Face" panose="02020602080505020303" pitchFamily="18" charset="0"/>
                <a:ea typeface="Calibri" panose="020F0502020204030204" pitchFamily="34" charset="0"/>
                <a:cs typeface="Times New Roman" panose="02020603050405020304" pitchFamily="18" charset="0"/>
              </a:rPr>
              <a:t>Research hypotheses:</a:t>
            </a:r>
            <a:endParaRPr lang="fr-FR" sz="25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Google Shape;201;p23">
            <a:extLst>
              <a:ext uri="{FF2B5EF4-FFF2-40B4-BE49-F238E27FC236}">
                <a16:creationId xmlns:a16="http://schemas.microsoft.com/office/drawing/2014/main" xmlns="" id="{86361B20-3058-407C-B49C-70EBAB551308}"/>
              </a:ext>
            </a:extLst>
          </p:cNvPr>
          <p:cNvSpPr txBox="1">
            <a:spLocks/>
          </p:cNvSpPr>
          <p:nvPr/>
        </p:nvSpPr>
        <p:spPr>
          <a:xfrm>
            <a:off x="493150" y="1653900"/>
            <a:ext cx="7713900" cy="18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pPr lvl="0" algn="just" rtl="0">
              <a:lnSpc>
                <a:spcPct val="107000"/>
              </a:lnSpc>
            </a:pPr>
            <a:r>
              <a:rPr lang="en-US" sz="1800" dirty="0">
                <a:effectLst/>
                <a:latin typeface="Calibri" panose="020F0502020204030204" pitchFamily="34" charset="0"/>
                <a:ea typeface="Calibri" panose="020F0502020204030204" pitchFamily="34" charset="0"/>
                <a:cs typeface="Arial" panose="020B0604020202020204" pitchFamily="34" charset="0"/>
              </a:rPr>
              <a:t>• Students who perceive fewer problems with using </a:t>
            </a:r>
            <a:r>
              <a:rPr lang="en-US" sz="1800" dirty="0" err="1">
                <a:effectLst/>
                <a:latin typeface="Calibri" panose="020F0502020204030204" pitchFamily="34" charset="0"/>
                <a:ea typeface="Calibri" panose="020F0502020204030204" pitchFamily="34" charset="0"/>
                <a:cs typeface="Arial" panose="020B0604020202020204" pitchFamily="34" charset="0"/>
              </a:rPr>
              <a:t>technologyin</a:t>
            </a:r>
            <a:r>
              <a:rPr lang="en-US" sz="1800" dirty="0">
                <a:effectLst/>
                <a:latin typeface="Calibri" panose="020F0502020204030204" pitchFamily="34" charset="0"/>
                <a:ea typeface="Calibri" panose="020F0502020204030204" pitchFamily="34" charset="0"/>
                <a:cs typeface="Arial" panose="020B0604020202020204" pitchFamily="34" charset="0"/>
              </a:rPr>
              <a:t> higher education are more likely to adopt technology.</a:t>
            </a:r>
          </a:p>
          <a:p>
            <a:pPr lvl="0" algn="just" rtl="0">
              <a:lnSpc>
                <a:spcPct val="107000"/>
              </a:lnSpc>
            </a:pPr>
            <a:r>
              <a:rPr lang="en-US" sz="1800" dirty="0">
                <a:effectLst/>
                <a:latin typeface="Calibri" panose="020F0502020204030204" pitchFamily="34" charset="0"/>
                <a:ea typeface="Calibri" panose="020F0502020204030204" pitchFamily="34" charset="0"/>
                <a:cs typeface="Arial" panose="020B0604020202020204" pitchFamily="34" charset="0"/>
              </a:rPr>
              <a:t>• Students who recognize the usefulness of technology </a:t>
            </a:r>
            <a:r>
              <a:rPr lang="en-US" sz="1800" dirty="0" err="1">
                <a:effectLst/>
                <a:latin typeface="Calibri" panose="020F0502020204030204" pitchFamily="34" charset="0"/>
                <a:ea typeface="Calibri" panose="020F0502020204030204" pitchFamily="34" charset="0"/>
                <a:cs typeface="Arial" panose="020B0604020202020204" pitchFamily="34" charset="0"/>
              </a:rPr>
              <a:t>inhigher</a:t>
            </a:r>
            <a:r>
              <a:rPr lang="en-US" sz="1800" dirty="0">
                <a:effectLst/>
                <a:latin typeface="Calibri" panose="020F0502020204030204" pitchFamily="34" charset="0"/>
                <a:ea typeface="Calibri" panose="020F0502020204030204" pitchFamily="34" charset="0"/>
                <a:cs typeface="Arial" panose="020B0604020202020204" pitchFamily="34" charset="0"/>
              </a:rPr>
              <a:t> education are more likely to adopt technology.</a:t>
            </a:r>
          </a:p>
          <a:p>
            <a:pPr lvl="0" algn="just" rtl="0">
              <a:lnSpc>
                <a:spcPct val="107000"/>
              </a:lnSpc>
            </a:pPr>
            <a:r>
              <a:rPr lang="en-US" sz="1800" dirty="0">
                <a:effectLst/>
                <a:latin typeface="Calibri" panose="020F0502020204030204" pitchFamily="34" charset="0"/>
                <a:ea typeface="Calibri" panose="020F0502020204030204" pitchFamily="34" charset="0"/>
                <a:cs typeface="Arial" panose="020B0604020202020204" pitchFamily="34" charset="0"/>
              </a:rPr>
              <a:t>• The adoption of IA GPT in higher education practice influences the educational level of students.</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Google Shape;202;p23">
            <a:extLst>
              <a:ext uri="{FF2B5EF4-FFF2-40B4-BE49-F238E27FC236}">
                <a16:creationId xmlns:a16="http://schemas.microsoft.com/office/drawing/2014/main" xmlns="" id="{2C22041F-5F53-40CC-A0C9-2CEA86DE96F6}"/>
              </a:ext>
            </a:extLst>
          </p:cNvPr>
          <p:cNvSpPr txBox="1">
            <a:spLocks/>
          </p:cNvSpPr>
          <p:nvPr/>
        </p:nvSpPr>
        <p:spPr>
          <a:xfrm>
            <a:off x="288380" y="3489600"/>
            <a:ext cx="5380900" cy="9440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just">
              <a:lnSpc>
                <a:spcPct val="107000"/>
              </a:lnSpc>
              <a:spcAft>
                <a:spcPts val="800"/>
              </a:spcAft>
            </a:pPr>
            <a:r>
              <a:rPr lang="en-US" sz="1800" b="1" dirty="0">
                <a:effectLst/>
                <a:latin typeface="Baskerville Old Face" panose="02020602080505020303" pitchFamily="18" charset="0"/>
                <a:ea typeface="Calibri" panose="020F0502020204030204" pitchFamily="34" charset="0"/>
                <a:cs typeface="Times New Roman" panose="02020603050405020304" pitchFamily="18" charset="0"/>
              </a:rPr>
              <a:t>Target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dirty="0">
                <a:effectLst/>
                <a:latin typeface="Baskerville Old Face" panose="02020602080505020303" pitchFamily="18" charset="0"/>
                <a:ea typeface="Calibri" panose="020F0502020204030204" pitchFamily="34" charset="0"/>
                <a:cs typeface="Times New Roman" panose="02020603050405020304" pitchFamily="18" charset="0"/>
              </a:rPr>
              <a:t>Population:</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Higher education  engineering students</a:t>
            </a:r>
            <a:endParaRPr lang="fr-FR"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7578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280305" y="974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Reliability</a:t>
            </a:r>
            <a:r>
              <a:rPr lang="fr-FR" dirty="0"/>
              <a:t> </a:t>
            </a:r>
            <a:r>
              <a:rPr lang="fr-FR" dirty="0" err="1"/>
              <a:t>analysis</a:t>
            </a:r>
            <a:endParaRPr dirty="0"/>
          </a:p>
        </p:txBody>
      </p:sp>
      <p:sp>
        <p:nvSpPr>
          <p:cNvPr id="4" name="TextBox 3">
            <a:extLst>
              <a:ext uri="{FF2B5EF4-FFF2-40B4-BE49-F238E27FC236}">
                <a16:creationId xmlns:a16="http://schemas.microsoft.com/office/drawing/2014/main" xmlns="" id="{727CB06E-B9B7-4FD7-9E78-3038A54F5E57}"/>
              </a:ext>
            </a:extLst>
          </p:cNvPr>
          <p:cNvSpPr txBox="1"/>
          <p:nvPr/>
        </p:nvSpPr>
        <p:spPr>
          <a:xfrm>
            <a:off x="355856" y="2338383"/>
            <a:ext cx="6599276" cy="523220"/>
          </a:xfrm>
          <a:prstGeom prst="rect">
            <a:avLst/>
          </a:prstGeom>
          <a:noFill/>
        </p:spPr>
        <p:txBody>
          <a:bodyPr wrap="square" rtlCol="0">
            <a:spAutoFit/>
          </a:bodyPr>
          <a:lstStyle/>
          <a:p>
            <a:r>
              <a:rPr lang="en-US" dirty="0"/>
              <a:t>with </a:t>
            </a:r>
            <a:r>
              <a:rPr lang="en-US" dirty="0">
                <a:solidFill>
                  <a:schemeClr val="accent3">
                    <a:lumMod val="75000"/>
                  </a:schemeClr>
                </a:solidFill>
              </a:rPr>
              <a:t>Alpha reliability = 0.6976</a:t>
            </a:r>
          </a:p>
          <a:p>
            <a:r>
              <a:rPr lang="en-US" dirty="0">
                <a:solidFill>
                  <a:srgbClr val="00B050"/>
                </a:solidFill>
              </a:rPr>
              <a:t>removing itemI4</a:t>
            </a:r>
            <a:endParaRPr lang="fr-FR" dirty="0">
              <a:solidFill>
                <a:srgbClr val="00B050"/>
              </a:solidFill>
            </a:endParaRPr>
          </a:p>
        </p:txBody>
      </p:sp>
      <p:pic>
        <p:nvPicPr>
          <p:cNvPr id="5" name="Picture 4">
            <a:extLst>
              <a:ext uri="{FF2B5EF4-FFF2-40B4-BE49-F238E27FC236}">
                <a16:creationId xmlns:a16="http://schemas.microsoft.com/office/drawing/2014/main" xmlns="" id="{4370E9F7-4471-466F-B2CA-F11882CDBC60}"/>
              </a:ext>
            </a:extLst>
          </p:cNvPr>
          <p:cNvPicPr>
            <a:picLocks noChangeAspect="1"/>
          </p:cNvPicPr>
          <p:nvPr/>
        </p:nvPicPr>
        <p:blipFill>
          <a:blip r:embed="rId3"/>
          <a:stretch>
            <a:fillRect/>
          </a:stretch>
        </p:blipFill>
        <p:spPr>
          <a:xfrm>
            <a:off x="355856" y="3106005"/>
            <a:ext cx="5023425" cy="1306632"/>
          </a:xfrm>
          <a:prstGeom prst="rect">
            <a:avLst/>
          </a:prstGeom>
        </p:spPr>
      </p:pic>
      <p:pic>
        <p:nvPicPr>
          <p:cNvPr id="9" name="Picture 8">
            <a:extLst>
              <a:ext uri="{FF2B5EF4-FFF2-40B4-BE49-F238E27FC236}">
                <a16:creationId xmlns:a16="http://schemas.microsoft.com/office/drawing/2014/main" xmlns="" id="{0D0AC21F-282E-4C92-A444-223C8E64994A}"/>
              </a:ext>
            </a:extLst>
          </p:cNvPr>
          <p:cNvPicPr>
            <a:picLocks noChangeAspect="1"/>
          </p:cNvPicPr>
          <p:nvPr/>
        </p:nvPicPr>
        <p:blipFill>
          <a:blip r:embed="rId4"/>
          <a:stretch>
            <a:fillRect/>
          </a:stretch>
        </p:blipFill>
        <p:spPr>
          <a:xfrm>
            <a:off x="400807" y="891415"/>
            <a:ext cx="4978474" cy="1235664"/>
          </a:xfrm>
          <a:prstGeom prst="rect">
            <a:avLst/>
          </a:prstGeom>
        </p:spPr>
      </p:pic>
      <p:sp>
        <p:nvSpPr>
          <p:cNvPr id="10" name="TextBox 9">
            <a:extLst>
              <a:ext uri="{FF2B5EF4-FFF2-40B4-BE49-F238E27FC236}">
                <a16:creationId xmlns:a16="http://schemas.microsoft.com/office/drawing/2014/main" xmlns="" id="{0735E545-4059-4997-AA32-F13A628D9AE1}"/>
              </a:ext>
            </a:extLst>
          </p:cNvPr>
          <p:cNvSpPr txBox="1"/>
          <p:nvPr/>
        </p:nvSpPr>
        <p:spPr>
          <a:xfrm>
            <a:off x="355856" y="4657039"/>
            <a:ext cx="3249705" cy="307777"/>
          </a:xfrm>
          <a:prstGeom prst="rect">
            <a:avLst/>
          </a:prstGeom>
          <a:noFill/>
        </p:spPr>
        <p:txBody>
          <a:bodyPr wrap="square" rtlCol="0">
            <a:spAutoFit/>
          </a:bodyPr>
          <a:lstStyle/>
          <a:p>
            <a:r>
              <a:rPr lang="en-US" dirty="0"/>
              <a:t>the value of alpha goes to </a:t>
            </a:r>
            <a:r>
              <a:rPr lang="en-US" dirty="0">
                <a:solidFill>
                  <a:schemeClr val="accent3">
                    <a:lumMod val="75000"/>
                  </a:schemeClr>
                </a:solidFill>
              </a:rPr>
              <a:t>0.7275</a:t>
            </a:r>
            <a:endParaRPr lang="fr-FR" dirty="0">
              <a:solidFill>
                <a:schemeClr val="accent3">
                  <a:lumMod val="75000"/>
                </a:schemeClr>
              </a:solidFill>
            </a:endParaRPr>
          </a:p>
        </p:txBody>
      </p:sp>
      <p:cxnSp>
        <p:nvCxnSpPr>
          <p:cNvPr id="12" name="Straight Arrow Connector 11">
            <a:extLst>
              <a:ext uri="{FF2B5EF4-FFF2-40B4-BE49-F238E27FC236}">
                <a16:creationId xmlns:a16="http://schemas.microsoft.com/office/drawing/2014/main" xmlns="" id="{00596B5E-DF84-4A4B-9883-7ED6DCDDAFEF}"/>
              </a:ext>
            </a:extLst>
          </p:cNvPr>
          <p:cNvCxnSpPr/>
          <p:nvPr/>
        </p:nvCxnSpPr>
        <p:spPr>
          <a:xfrm>
            <a:off x="3395330" y="2127079"/>
            <a:ext cx="0" cy="928009"/>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418BDC53-A9F9-4D21-9BCE-9C21186A0F93}"/>
              </a:ext>
            </a:extLst>
          </p:cNvPr>
          <p:cNvSpPr txBox="1"/>
          <p:nvPr/>
        </p:nvSpPr>
        <p:spPr>
          <a:xfrm>
            <a:off x="6434805" y="2793478"/>
            <a:ext cx="2169038" cy="523220"/>
          </a:xfrm>
          <a:prstGeom prst="rect">
            <a:avLst/>
          </a:prstGeom>
          <a:noFill/>
        </p:spPr>
        <p:txBody>
          <a:bodyPr wrap="square" rtlCol="0">
            <a:spAutoFit/>
          </a:bodyPr>
          <a:lstStyle/>
          <a:p>
            <a:r>
              <a:rPr lang="fr-CA" dirty="0" err="1"/>
              <a:t>We</a:t>
            </a:r>
            <a:r>
              <a:rPr lang="fr-CA" dirty="0"/>
              <a:t> do the </a:t>
            </a:r>
            <a:r>
              <a:rPr lang="fr-CA" dirty="0" err="1"/>
              <a:t>same</a:t>
            </a:r>
            <a:r>
              <a:rPr lang="fr-CA" dirty="0"/>
              <a:t> for </a:t>
            </a:r>
            <a:r>
              <a:rPr lang="fr-CA" dirty="0" err="1"/>
              <a:t>itemUT</a:t>
            </a:r>
            <a:endParaRPr lang="fr-FR" dirty="0"/>
          </a:p>
        </p:txBody>
      </p:sp>
    </p:spTree>
    <p:extLst>
      <p:ext uri="{BB962C8B-B14F-4D97-AF65-F5344CB8AC3E}">
        <p14:creationId xmlns:p14="http://schemas.microsoft.com/office/powerpoint/2010/main" val="162009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3EBDCE-54E8-88B4-0587-5CD2A609F935}"/>
              </a:ext>
            </a:extLst>
          </p:cNvPr>
          <p:cNvSpPr>
            <a:spLocks noGrp="1"/>
          </p:cNvSpPr>
          <p:nvPr>
            <p:ph type="title"/>
          </p:nvPr>
        </p:nvSpPr>
        <p:spPr>
          <a:xfrm>
            <a:off x="715050" y="2253510"/>
            <a:ext cx="7713900" cy="1835700"/>
          </a:xfrm>
        </p:spPr>
        <p:txBody>
          <a:bodyPr/>
          <a:lstStyle/>
          <a:p>
            <a:r>
              <a:rPr lang="en-US" sz="1800" b="0" i="0" u="none" strike="noStrike" cap="none" dirty="0">
                <a:solidFill>
                  <a:srgbClr val="92D050"/>
                </a:solidFill>
                <a:latin typeface="Arial"/>
                <a:ea typeface="Arial"/>
                <a:cs typeface="Arial"/>
                <a:sym typeface="Arial"/>
              </a:rPr>
              <a:t>Bivariate</a:t>
            </a:r>
            <a:r>
              <a:rPr lang="en-US" sz="1800" b="0" i="0" u="none" strike="noStrike" cap="none" dirty="0">
                <a:solidFill>
                  <a:srgbClr val="000000"/>
                </a:solidFill>
                <a:latin typeface="Arial"/>
                <a:ea typeface="Arial"/>
                <a:cs typeface="Arial"/>
                <a:sym typeface="Arial"/>
              </a:rPr>
              <a:t> </a:t>
            </a:r>
            <a:r>
              <a:rPr lang="en-US" sz="1800" b="0" i="0" u="none" strike="noStrike" cap="none" dirty="0">
                <a:solidFill>
                  <a:srgbClr val="92D050"/>
                </a:solidFill>
                <a:latin typeface="Arial"/>
                <a:ea typeface="Arial"/>
                <a:cs typeface="Arial"/>
                <a:sym typeface="Arial"/>
              </a:rPr>
              <a:t>Analysis</a:t>
            </a:r>
            <a:r>
              <a:rPr lang="en-US" sz="1800" b="0" i="0" u="none" strike="noStrike" cap="none" dirty="0">
                <a:solidFill>
                  <a:srgbClr val="000000"/>
                </a:solidFill>
                <a:latin typeface="Arial"/>
                <a:ea typeface="Arial"/>
                <a:cs typeface="Arial"/>
                <a:sym typeface="Arial"/>
              </a:rPr>
              <a:t> is one of the simplest forms of statistical analysis. It involves the analysis of two variables </a:t>
            </a:r>
            <a:r>
              <a:rPr lang="en-US" sz="1800" b="0" i="0" u="none" strike="noStrike" cap="none" dirty="0">
                <a:solidFill>
                  <a:srgbClr val="92D050"/>
                </a:solidFill>
                <a:latin typeface="Arial"/>
                <a:ea typeface="Arial"/>
                <a:cs typeface="Arial"/>
                <a:sym typeface="Arial"/>
              </a:rPr>
              <a:t>(</a:t>
            </a:r>
            <a:r>
              <a:rPr lang="en-US" sz="1800" b="0" i="0" u="none" strike="noStrike" cap="none" dirty="0">
                <a:solidFill>
                  <a:srgbClr val="000000"/>
                </a:solidFill>
                <a:latin typeface="Arial"/>
                <a:ea typeface="Arial"/>
                <a:cs typeface="Arial"/>
                <a:sym typeface="Arial"/>
              </a:rPr>
              <a:t>often denoted as X, Y</a:t>
            </a:r>
            <a:r>
              <a:rPr lang="en-US" sz="1800" b="0" i="0" u="none" strike="noStrike" cap="none" dirty="0">
                <a:solidFill>
                  <a:srgbClr val="92D050"/>
                </a:solidFill>
                <a:latin typeface="Arial"/>
                <a:ea typeface="Arial"/>
                <a:cs typeface="Arial"/>
                <a:sym typeface="Arial"/>
              </a:rPr>
              <a:t>)</a:t>
            </a:r>
            <a:r>
              <a:rPr lang="en-US" sz="1800" b="0" i="0" u="none" strike="noStrike" cap="none" dirty="0">
                <a:solidFill>
                  <a:srgbClr val="000000"/>
                </a:solidFill>
                <a:latin typeface="Arial"/>
                <a:ea typeface="Arial"/>
                <a:cs typeface="Arial"/>
                <a:sym typeface="Arial"/>
              </a:rPr>
              <a:t>, for the purpose of determining the empirical relationship between them. </a:t>
            </a:r>
            <a:br>
              <a:rPr lang="en-US" sz="1800" b="0" i="0" u="none" strike="noStrike" cap="none" dirty="0">
                <a:solidFill>
                  <a:srgbClr val="000000"/>
                </a:solidFill>
                <a:latin typeface="Arial"/>
                <a:ea typeface="Arial"/>
                <a:cs typeface="Arial"/>
                <a:sym typeface="Arial"/>
              </a:rPr>
            </a:br>
            <a:r>
              <a:rPr lang="en-US" sz="1800" b="0" i="0" u="none" strike="noStrike" cap="none" dirty="0">
                <a:solidFill>
                  <a:srgbClr val="92D050"/>
                </a:solidFill>
                <a:latin typeface="Arial"/>
                <a:ea typeface="Arial"/>
                <a:cs typeface="Arial"/>
                <a:sym typeface="Arial"/>
              </a:rPr>
              <a:t>Bivariate analysis</a:t>
            </a:r>
            <a:r>
              <a:rPr lang="en-US" sz="1800" b="0" i="0" u="none" strike="noStrike" cap="none" dirty="0">
                <a:solidFill>
                  <a:srgbClr val="000000"/>
                </a:solidFill>
                <a:latin typeface="Arial"/>
                <a:ea typeface="Arial"/>
                <a:cs typeface="Arial"/>
                <a:sym typeface="Arial"/>
              </a:rPr>
              <a:t> can be helpful in testing simple hypotheses of association.</a:t>
            </a:r>
            <a:br>
              <a:rPr lang="en-US" sz="1800" b="0" i="0" u="none" strike="noStrike" cap="none" dirty="0">
                <a:solidFill>
                  <a:srgbClr val="000000"/>
                </a:solidFill>
                <a:latin typeface="Arial"/>
                <a:ea typeface="Arial"/>
                <a:cs typeface="Arial"/>
                <a:sym typeface="Arial"/>
              </a:rPr>
            </a:br>
            <a:endParaRPr lang="fr-MA" sz="1800" dirty="0"/>
          </a:p>
        </p:txBody>
      </p:sp>
      <p:sp>
        <p:nvSpPr>
          <p:cNvPr id="3" name="Title 2">
            <a:extLst>
              <a:ext uri="{FF2B5EF4-FFF2-40B4-BE49-F238E27FC236}">
                <a16:creationId xmlns:a16="http://schemas.microsoft.com/office/drawing/2014/main" xmlns="" id="{863026BA-2C1B-56A8-A4C1-34F00DED7CF1}"/>
              </a:ext>
            </a:extLst>
          </p:cNvPr>
          <p:cNvSpPr>
            <a:spLocks noGrp="1"/>
          </p:cNvSpPr>
          <p:nvPr>
            <p:ph type="title" idx="2"/>
          </p:nvPr>
        </p:nvSpPr>
        <p:spPr>
          <a:xfrm>
            <a:off x="715100" y="701850"/>
            <a:ext cx="5761900" cy="1071600"/>
          </a:xfrm>
        </p:spPr>
        <p:txBody>
          <a:bodyPr/>
          <a:lstStyle/>
          <a:p>
            <a:r>
              <a:rPr lang="fr-MA" dirty="0" err="1"/>
              <a:t>Bivariate</a:t>
            </a:r>
            <a:r>
              <a:rPr lang="fr-MA" dirty="0"/>
              <a:t> </a:t>
            </a:r>
            <a:r>
              <a:rPr lang="fr-MA" dirty="0" err="1"/>
              <a:t>Analysis</a:t>
            </a:r>
            <a:endParaRPr lang="fr-MA" dirty="0"/>
          </a:p>
        </p:txBody>
      </p:sp>
    </p:spTree>
    <p:extLst>
      <p:ext uri="{BB962C8B-B14F-4D97-AF65-F5344CB8AC3E}">
        <p14:creationId xmlns:p14="http://schemas.microsoft.com/office/powerpoint/2010/main" val="366930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000" y="534999"/>
            <a:ext cx="7714000" cy="1397431"/>
          </a:xfrm>
          <a:prstGeom prst="rect">
            <a:avLst/>
          </a:prstGeom>
        </p:spPr>
        <p:txBody>
          <a:bodyPr spcFirstLastPara="1" wrap="square" lIns="91425" tIns="91425" rIns="91425" bIns="91425" anchor="t" anchorCtr="0">
            <a:noAutofit/>
          </a:bodyPr>
          <a:lstStyle/>
          <a:p>
            <a:pPr algn="ctr"/>
            <a:r>
              <a:rPr lang="fr-MA" dirty="0" err="1">
                <a:solidFill>
                  <a:schemeClr val="accent3">
                    <a:lumMod val="75000"/>
                  </a:schemeClr>
                </a:solidFill>
              </a:rPr>
              <a:t>Bivariate</a:t>
            </a:r>
            <a:r>
              <a:rPr lang="fr-MA" dirty="0">
                <a:solidFill>
                  <a:schemeClr val="accent3">
                    <a:lumMod val="75000"/>
                  </a:schemeClr>
                </a:solidFill>
              </a:rPr>
              <a:t> </a:t>
            </a:r>
            <a:r>
              <a:rPr lang="fr-MA" dirty="0" err="1">
                <a:solidFill>
                  <a:schemeClr val="accent3">
                    <a:lumMod val="75000"/>
                  </a:schemeClr>
                </a:solidFill>
              </a:rPr>
              <a:t>Analysis</a:t>
            </a:r>
            <a:r>
              <a:rPr lang="fr-CA" dirty="0">
                <a:solidFill>
                  <a:schemeClr val="accent3">
                    <a:lumMod val="75000"/>
                  </a:schemeClr>
                </a:solidFill>
              </a:rPr>
              <a:t/>
            </a:r>
            <a:br>
              <a:rPr lang="fr-CA" dirty="0">
                <a:solidFill>
                  <a:schemeClr val="accent3">
                    <a:lumMod val="75000"/>
                  </a:schemeClr>
                </a:solidFill>
              </a:rPr>
            </a:br>
            <a:r>
              <a:rPr lang="fr-CA" sz="2000" dirty="0">
                <a:solidFill>
                  <a:schemeClr val="accent3">
                    <a:lumMod val="75000"/>
                  </a:schemeClr>
                </a:solidFill>
              </a:rPr>
              <a:t>Genre et </a:t>
            </a:r>
            <a:r>
              <a:rPr lang="fr-CA" sz="2000" dirty="0" err="1">
                <a:solidFill>
                  <a:schemeClr val="accent3">
                    <a:lumMod val="75000"/>
                  </a:schemeClr>
                </a:solidFill>
              </a:rPr>
              <a:t>filiere</a:t>
            </a:r>
            <a:r>
              <a:rPr lang="fr-CA" sz="2000" dirty="0">
                <a:solidFill>
                  <a:schemeClr val="accent3">
                    <a:lumMod val="75000"/>
                  </a:schemeClr>
                </a:solidFill>
              </a:rPr>
              <a:t> (</a:t>
            </a:r>
            <a:r>
              <a:rPr lang="fr-CA" sz="2000" dirty="0" err="1">
                <a:solidFill>
                  <a:schemeClr val="accent3">
                    <a:lumMod val="75000"/>
                  </a:schemeClr>
                </a:solidFill>
              </a:rPr>
              <a:t>quali</a:t>
            </a:r>
            <a:r>
              <a:rPr lang="fr-CA" sz="2000" dirty="0">
                <a:solidFill>
                  <a:schemeClr val="accent3">
                    <a:lumMod val="75000"/>
                  </a:schemeClr>
                </a:solidFill>
              </a:rPr>
              <a:t> </a:t>
            </a:r>
            <a:r>
              <a:rPr lang="fr-CA" sz="2000" dirty="0" err="1">
                <a:solidFill>
                  <a:schemeClr val="accent3">
                    <a:lumMod val="75000"/>
                  </a:schemeClr>
                </a:solidFill>
              </a:rPr>
              <a:t>quali</a:t>
            </a:r>
            <a:r>
              <a:rPr lang="fr-CA" sz="2000" dirty="0">
                <a:solidFill>
                  <a:schemeClr val="accent3">
                    <a:lumMod val="75000"/>
                  </a:schemeClr>
                </a:solidFill>
              </a:rPr>
              <a:t>)</a:t>
            </a:r>
          </a:p>
        </p:txBody>
      </p:sp>
      <p:pic>
        <p:nvPicPr>
          <p:cNvPr id="3" name="Picture 2">
            <a:extLst>
              <a:ext uri="{FF2B5EF4-FFF2-40B4-BE49-F238E27FC236}">
                <a16:creationId xmlns:a16="http://schemas.microsoft.com/office/drawing/2014/main" xmlns="" id="{060AE38C-CE5D-434D-8D9B-072D068A2A06}"/>
              </a:ext>
            </a:extLst>
          </p:cNvPr>
          <p:cNvPicPr>
            <a:picLocks noChangeAspect="1"/>
          </p:cNvPicPr>
          <p:nvPr/>
        </p:nvPicPr>
        <p:blipFill rotWithShape="1">
          <a:blip r:embed="rId3"/>
          <a:srcRect l="1726" t="4953"/>
          <a:stretch/>
        </p:blipFill>
        <p:spPr>
          <a:xfrm>
            <a:off x="4998444" y="2817248"/>
            <a:ext cx="3632936" cy="1085850"/>
          </a:xfrm>
          <a:prstGeom prst="rect">
            <a:avLst/>
          </a:prstGeom>
          <a:ln w="19050">
            <a:solidFill>
              <a:schemeClr val="accent3">
                <a:lumMod val="75000"/>
              </a:schemeClr>
            </a:solidFill>
          </a:ln>
        </p:spPr>
      </p:pic>
      <p:pic>
        <p:nvPicPr>
          <p:cNvPr id="5" name="Picture 4">
            <a:extLst>
              <a:ext uri="{FF2B5EF4-FFF2-40B4-BE49-F238E27FC236}">
                <a16:creationId xmlns:a16="http://schemas.microsoft.com/office/drawing/2014/main" xmlns="" id="{B9A1647F-D4F2-4115-96F0-925C18F331E7}"/>
              </a:ext>
            </a:extLst>
          </p:cNvPr>
          <p:cNvPicPr>
            <a:picLocks noChangeAspect="1"/>
          </p:cNvPicPr>
          <p:nvPr/>
        </p:nvPicPr>
        <p:blipFill>
          <a:blip r:embed="rId4"/>
          <a:stretch>
            <a:fillRect/>
          </a:stretch>
        </p:blipFill>
        <p:spPr>
          <a:xfrm>
            <a:off x="2740736" y="2817248"/>
            <a:ext cx="2192864" cy="1957578"/>
          </a:xfrm>
          <a:prstGeom prst="rect">
            <a:avLst/>
          </a:prstGeom>
          <a:ln w="19050">
            <a:solidFill>
              <a:schemeClr val="accent3">
                <a:lumMod val="75000"/>
              </a:schemeClr>
            </a:solidFill>
          </a:ln>
        </p:spPr>
      </p:pic>
      <p:pic>
        <p:nvPicPr>
          <p:cNvPr id="7" name="Picture 6">
            <a:extLst>
              <a:ext uri="{FF2B5EF4-FFF2-40B4-BE49-F238E27FC236}">
                <a16:creationId xmlns:a16="http://schemas.microsoft.com/office/drawing/2014/main" xmlns="" id="{5D10B57B-701E-472B-941D-4CE97F0912E7}"/>
              </a:ext>
            </a:extLst>
          </p:cNvPr>
          <p:cNvPicPr>
            <a:picLocks noChangeAspect="1"/>
          </p:cNvPicPr>
          <p:nvPr/>
        </p:nvPicPr>
        <p:blipFill rotWithShape="1">
          <a:blip r:embed="rId5"/>
          <a:srcRect l="3976"/>
          <a:stretch/>
        </p:blipFill>
        <p:spPr>
          <a:xfrm>
            <a:off x="121951" y="2791541"/>
            <a:ext cx="2483945" cy="1004496"/>
          </a:xfrm>
          <a:prstGeom prst="rect">
            <a:avLst/>
          </a:prstGeom>
          <a:ln w="19050">
            <a:solidFill>
              <a:schemeClr val="accent3">
                <a:lumMod val="75000"/>
              </a:schemeClr>
            </a:solidFill>
          </a:ln>
        </p:spPr>
      </p:pic>
      <p:pic>
        <p:nvPicPr>
          <p:cNvPr id="9" name="Picture 8">
            <a:extLst>
              <a:ext uri="{FF2B5EF4-FFF2-40B4-BE49-F238E27FC236}">
                <a16:creationId xmlns:a16="http://schemas.microsoft.com/office/drawing/2014/main" xmlns="" id="{FAF87FE2-9BBB-4956-9969-66455C010FAB}"/>
              </a:ext>
            </a:extLst>
          </p:cNvPr>
          <p:cNvPicPr>
            <a:picLocks noChangeAspect="1"/>
          </p:cNvPicPr>
          <p:nvPr/>
        </p:nvPicPr>
        <p:blipFill rotWithShape="1">
          <a:blip r:embed="rId6"/>
          <a:srcRect b="1961"/>
          <a:stretch/>
        </p:blipFill>
        <p:spPr>
          <a:xfrm>
            <a:off x="59683" y="1896358"/>
            <a:ext cx="4410691" cy="607072"/>
          </a:xfrm>
          <a:prstGeom prst="rect">
            <a:avLst/>
          </a:prstGeom>
          <a:ln w="19050">
            <a:solidFill>
              <a:schemeClr val="accent3">
                <a:lumMod val="75000"/>
              </a:schemeClr>
            </a:solidFill>
          </a:ln>
        </p:spPr>
      </p:pic>
      <p:sp>
        <p:nvSpPr>
          <p:cNvPr id="10" name="TextBox 9">
            <a:extLst>
              <a:ext uri="{FF2B5EF4-FFF2-40B4-BE49-F238E27FC236}">
                <a16:creationId xmlns:a16="http://schemas.microsoft.com/office/drawing/2014/main" xmlns="" id="{D92B9C0E-E838-4F4A-8CB8-15D8689F7BB1}"/>
              </a:ext>
            </a:extLst>
          </p:cNvPr>
          <p:cNvSpPr txBox="1"/>
          <p:nvPr/>
        </p:nvSpPr>
        <p:spPr>
          <a:xfrm>
            <a:off x="5233000" y="4026904"/>
            <a:ext cx="3163824" cy="523220"/>
          </a:xfrm>
          <a:prstGeom prst="rect">
            <a:avLst/>
          </a:prstGeom>
          <a:noFill/>
        </p:spPr>
        <p:txBody>
          <a:bodyPr wrap="square" rtlCol="0">
            <a:spAutoFit/>
          </a:bodyPr>
          <a:lstStyle/>
          <a:p>
            <a:r>
              <a:rPr lang="fr-CA" dirty="0"/>
              <a:t>P-value = 0.159 &gt;5% </a:t>
            </a:r>
          </a:p>
          <a:p>
            <a:r>
              <a:rPr lang="fr-CA" dirty="0"/>
              <a:t>Genre </a:t>
            </a:r>
            <a:r>
              <a:rPr lang="fr-CA" dirty="0" err="1"/>
              <a:t>does</a:t>
            </a:r>
            <a:r>
              <a:rPr lang="fr-CA" dirty="0"/>
              <a:t> not impact </a:t>
            </a:r>
            <a:r>
              <a:rPr lang="fr-CA" dirty="0" err="1"/>
              <a:t>filiere</a:t>
            </a:r>
            <a:endParaRPr lang="fr-FR" dirty="0"/>
          </a:p>
        </p:txBody>
      </p:sp>
    </p:spTree>
    <p:extLst>
      <p:ext uri="{BB962C8B-B14F-4D97-AF65-F5344CB8AC3E}">
        <p14:creationId xmlns:p14="http://schemas.microsoft.com/office/powerpoint/2010/main" val="18071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2600950" y="63311"/>
            <a:ext cx="7714000" cy="13974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a:t>
            </a:r>
            <a:r>
              <a:rPr lang="fr-FR" dirty="0" err="1"/>
              <a:t>Hypothesis</a:t>
            </a:r>
            <a:r>
              <a:rPr lang="fr-FR" dirty="0"/>
              <a:t> </a:t>
            </a:r>
            <a:r>
              <a:rPr lang="fr-FR" dirty="0" err="1"/>
              <a:t>testing</a:t>
            </a:r>
            <a:r>
              <a:rPr lang="fr-FR" dirty="0"/>
              <a:t/>
            </a:r>
            <a:br>
              <a:rPr lang="fr-FR" dirty="0"/>
            </a:br>
            <a:endParaRPr sz="2000" dirty="0"/>
          </a:p>
        </p:txBody>
      </p:sp>
      <p:pic>
        <p:nvPicPr>
          <p:cNvPr id="3" name="Picture 2">
            <a:extLst>
              <a:ext uri="{FF2B5EF4-FFF2-40B4-BE49-F238E27FC236}">
                <a16:creationId xmlns:a16="http://schemas.microsoft.com/office/drawing/2014/main" xmlns="" id="{05BC81E9-E626-4146-9E7B-9AD5419CA31B}"/>
              </a:ext>
            </a:extLst>
          </p:cNvPr>
          <p:cNvPicPr>
            <a:picLocks noChangeAspect="1"/>
          </p:cNvPicPr>
          <p:nvPr/>
        </p:nvPicPr>
        <p:blipFill>
          <a:blip r:embed="rId3"/>
          <a:stretch>
            <a:fillRect/>
          </a:stretch>
        </p:blipFill>
        <p:spPr>
          <a:xfrm>
            <a:off x="74296" y="905238"/>
            <a:ext cx="6617970" cy="1111008"/>
          </a:xfrm>
          <a:prstGeom prst="rect">
            <a:avLst/>
          </a:prstGeom>
        </p:spPr>
      </p:pic>
      <p:pic>
        <p:nvPicPr>
          <p:cNvPr id="6" name="Picture 5">
            <a:extLst>
              <a:ext uri="{FF2B5EF4-FFF2-40B4-BE49-F238E27FC236}">
                <a16:creationId xmlns:a16="http://schemas.microsoft.com/office/drawing/2014/main" xmlns="" id="{27643D24-D0AE-43F1-B619-F6D82CC8FACB}"/>
              </a:ext>
            </a:extLst>
          </p:cNvPr>
          <p:cNvPicPr>
            <a:picLocks noChangeAspect="1"/>
          </p:cNvPicPr>
          <p:nvPr/>
        </p:nvPicPr>
        <p:blipFill>
          <a:blip r:embed="rId4"/>
          <a:stretch>
            <a:fillRect/>
          </a:stretch>
        </p:blipFill>
        <p:spPr>
          <a:xfrm>
            <a:off x="3120390" y="2107686"/>
            <a:ext cx="3451859" cy="2834832"/>
          </a:xfrm>
          <a:prstGeom prst="rect">
            <a:avLst/>
          </a:prstGeom>
        </p:spPr>
      </p:pic>
    </p:spTree>
    <p:extLst>
      <p:ext uri="{BB962C8B-B14F-4D97-AF65-F5344CB8AC3E}">
        <p14:creationId xmlns:p14="http://schemas.microsoft.com/office/powerpoint/2010/main" val="413625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000" y="534999"/>
            <a:ext cx="7714000" cy="13974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a:t>
            </a:r>
            <a:r>
              <a:rPr lang="fr-FR" dirty="0" err="1"/>
              <a:t>Hypothesis</a:t>
            </a:r>
            <a:r>
              <a:rPr lang="fr-FR" dirty="0"/>
              <a:t> </a:t>
            </a:r>
            <a:r>
              <a:rPr lang="fr-FR" dirty="0" err="1"/>
              <a:t>testing</a:t>
            </a:r>
            <a:r>
              <a:rPr lang="fr-FR" dirty="0"/>
              <a:t/>
            </a:r>
            <a:br>
              <a:rPr lang="fr-FR" dirty="0"/>
            </a:br>
            <a:r>
              <a:rPr lang="it-IT" sz="2000" dirty="0"/>
              <a:t>filiere et age (quali quanti)</a:t>
            </a:r>
            <a:endParaRPr sz="2000" dirty="0"/>
          </a:p>
        </p:txBody>
      </p:sp>
      <p:pic>
        <p:nvPicPr>
          <p:cNvPr id="4" name="Picture 3">
            <a:extLst>
              <a:ext uri="{FF2B5EF4-FFF2-40B4-BE49-F238E27FC236}">
                <a16:creationId xmlns:a16="http://schemas.microsoft.com/office/drawing/2014/main" xmlns="" id="{55102163-7D5A-471E-842C-3B4BCF04B43D}"/>
              </a:ext>
            </a:extLst>
          </p:cNvPr>
          <p:cNvPicPr>
            <a:picLocks noChangeAspect="1"/>
          </p:cNvPicPr>
          <p:nvPr/>
        </p:nvPicPr>
        <p:blipFill>
          <a:blip r:embed="rId3"/>
          <a:stretch>
            <a:fillRect/>
          </a:stretch>
        </p:blipFill>
        <p:spPr>
          <a:xfrm>
            <a:off x="521398" y="1599818"/>
            <a:ext cx="2809875" cy="838200"/>
          </a:xfrm>
          <a:prstGeom prst="rect">
            <a:avLst/>
          </a:prstGeom>
          <a:ln w="19050">
            <a:solidFill>
              <a:schemeClr val="accent3">
                <a:lumMod val="75000"/>
              </a:schemeClr>
            </a:solidFill>
          </a:ln>
        </p:spPr>
      </p:pic>
      <p:pic>
        <p:nvPicPr>
          <p:cNvPr id="8" name="Picture 7">
            <a:extLst>
              <a:ext uri="{FF2B5EF4-FFF2-40B4-BE49-F238E27FC236}">
                <a16:creationId xmlns:a16="http://schemas.microsoft.com/office/drawing/2014/main" xmlns="" id="{D99289A7-4738-43EA-BA88-9D13588B0999}"/>
              </a:ext>
            </a:extLst>
          </p:cNvPr>
          <p:cNvPicPr>
            <a:picLocks noChangeAspect="1"/>
          </p:cNvPicPr>
          <p:nvPr/>
        </p:nvPicPr>
        <p:blipFill>
          <a:blip r:embed="rId4"/>
          <a:stretch>
            <a:fillRect/>
          </a:stretch>
        </p:blipFill>
        <p:spPr>
          <a:xfrm>
            <a:off x="427066" y="2939795"/>
            <a:ext cx="2237232" cy="1584343"/>
          </a:xfrm>
          <a:prstGeom prst="rect">
            <a:avLst/>
          </a:prstGeom>
          <a:ln w="19050">
            <a:solidFill>
              <a:schemeClr val="accent3">
                <a:lumMod val="75000"/>
              </a:schemeClr>
            </a:solidFill>
          </a:ln>
        </p:spPr>
      </p:pic>
      <p:pic>
        <p:nvPicPr>
          <p:cNvPr id="12" name="Picture 11">
            <a:extLst>
              <a:ext uri="{FF2B5EF4-FFF2-40B4-BE49-F238E27FC236}">
                <a16:creationId xmlns:a16="http://schemas.microsoft.com/office/drawing/2014/main" xmlns="" id="{D53CDE2E-CFA3-4DED-B5A8-8EAE402586D9}"/>
              </a:ext>
            </a:extLst>
          </p:cNvPr>
          <p:cNvPicPr>
            <a:picLocks noChangeAspect="1"/>
          </p:cNvPicPr>
          <p:nvPr/>
        </p:nvPicPr>
        <p:blipFill>
          <a:blip r:embed="rId5"/>
          <a:stretch>
            <a:fillRect/>
          </a:stretch>
        </p:blipFill>
        <p:spPr>
          <a:xfrm>
            <a:off x="3518729" y="2939795"/>
            <a:ext cx="2106541" cy="1833720"/>
          </a:xfrm>
          <a:prstGeom prst="rect">
            <a:avLst/>
          </a:prstGeom>
          <a:ln w="19050">
            <a:solidFill>
              <a:schemeClr val="accent3">
                <a:lumMod val="75000"/>
              </a:schemeClr>
            </a:solidFill>
          </a:ln>
        </p:spPr>
      </p:pic>
      <p:pic>
        <p:nvPicPr>
          <p:cNvPr id="14" name="Picture 13">
            <a:extLst>
              <a:ext uri="{FF2B5EF4-FFF2-40B4-BE49-F238E27FC236}">
                <a16:creationId xmlns:a16="http://schemas.microsoft.com/office/drawing/2014/main" xmlns="" id="{EAA8CEC8-B9ED-4E50-A06E-FB4DB6A288E7}"/>
              </a:ext>
            </a:extLst>
          </p:cNvPr>
          <p:cNvPicPr>
            <a:picLocks noChangeAspect="1"/>
          </p:cNvPicPr>
          <p:nvPr/>
        </p:nvPicPr>
        <p:blipFill>
          <a:blip r:embed="rId6"/>
          <a:stretch>
            <a:fillRect/>
          </a:stretch>
        </p:blipFill>
        <p:spPr>
          <a:xfrm>
            <a:off x="6352621" y="3092268"/>
            <a:ext cx="2381250" cy="523875"/>
          </a:xfrm>
          <a:prstGeom prst="rect">
            <a:avLst/>
          </a:prstGeom>
          <a:ln w="19050">
            <a:solidFill>
              <a:schemeClr val="accent3">
                <a:lumMod val="75000"/>
              </a:schemeClr>
            </a:solidFill>
          </a:ln>
        </p:spPr>
      </p:pic>
    </p:spTree>
    <p:extLst>
      <p:ext uri="{BB962C8B-B14F-4D97-AF65-F5344CB8AC3E}">
        <p14:creationId xmlns:p14="http://schemas.microsoft.com/office/powerpoint/2010/main" val="128311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2452006" y="111329"/>
            <a:ext cx="7714000" cy="13974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a:t>
            </a:r>
            <a:r>
              <a:rPr lang="fr-FR" dirty="0" err="1"/>
              <a:t>Hypothesis</a:t>
            </a:r>
            <a:r>
              <a:rPr lang="fr-FR" dirty="0"/>
              <a:t> </a:t>
            </a:r>
            <a:r>
              <a:rPr lang="fr-FR" dirty="0" err="1"/>
              <a:t>testing</a:t>
            </a:r>
            <a:r>
              <a:rPr lang="fr-FR" dirty="0"/>
              <a:t/>
            </a:r>
            <a:br>
              <a:rPr lang="fr-FR" dirty="0"/>
            </a:br>
            <a:endParaRPr sz="2000" dirty="0"/>
          </a:p>
        </p:txBody>
      </p:sp>
      <p:pic>
        <p:nvPicPr>
          <p:cNvPr id="4" name="Picture 3">
            <a:extLst>
              <a:ext uri="{FF2B5EF4-FFF2-40B4-BE49-F238E27FC236}">
                <a16:creationId xmlns:a16="http://schemas.microsoft.com/office/drawing/2014/main" xmlns="" id="{86A01A44-5534-42E8-A4EC-65A29B64C050}"/>
              </a:ext>
            </a:extLst>
          </p:cNvPr>
          <p:cNvPicPr>
            <a:picLocks noChangeAspect="1"/>
          </p:cNvPicPr>
          <p:nvPr/>
        </p:nvPicPr>
        <p:blipFill>
          <a:blip r:embed="rId3"/>
          <a:stretch>
            <a:fillRect/>
          </a:stretch>
        </p:blipFill>
        <p:spPr>
          <a:xfrm>
            <a:off x="80010" y="1116247"/>
            <a:ext cx="6835140" cy="1051560"/>
          </a:xfrm>
          <a:prstGeom prst="rect">
            <a:avLst/>
          </a:prstGeom>
        </p:spPr>
      </p:pic>
      <p:pic>
        <p:nvPicPr>
          <p:cNvPr id="7" name="Picture 6">
            <a:extLst>
              <a:ext uri="{FF2B5EF4-FFF2-40B4-BE49-F238E27FC236}">
                <a16:creationId xmlns:a16="http://schemas.microsoft.com/office/drawing/2014/main" xmlns="" id="{FDBEC55F-A0F0-442F-BA97-95969A82ED5C}"/>
              </a:ext>
            </a:extLst>
          </p:cNvPr>
          <p:cNvPicPr>
            <a:picLocks noChangeAspect="1"/>
          </p:cNvPicPr>
          <p:nvPr/>
        </p:nvPicPr>
        <p:blipFill>
          <a:blip r:embed="rId4"/>
          <a:stretch>
            <a:fillRect/>
          </a:stretch>
        </p:blipFill>
        <p:spPr>
          <a:xfrm>
            <a:off x="3382434" y="2167807"/>
            <a:ext cx="3532716" cy="2864364"/>
          </a:xfrm>
          <a:prstGeom prst="rect">
            <a:avLst/>
          </a:prstGeom>
        </p:spPr>
      </p:pic>
    </p:spTree>
    <p:extLst>
      <p:ext uri="{BB962C8B-B14F-4D97-AF65-F5344CB8AC3E}">
        <p14:creationId xmlns:p14="http://schemas.microsoft.com/office/powerpoint/2010/main" val="298318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1373240" y="158039"/>
            <a:ext cx="77139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dirty="0" err="1">
                <a:solidFill>
                  <a:schemeClr val="accent3">
                    <a:lumMod val="75000"/>
                  </a:schemeClr>
                </a:solidFill>
              </a:rPr>
              <a:t>quali</a:t>
            </a:r>
            <a:r>
              <a:rPr lang="fr-FR" dirty="0">
                <a:solidFill>
                  <a:schemeClr val="accent3">
                    <a:lumMod val="75000"/>
                  </a:schemeClr>
                </a:solidFill>
              </a:rPr>
              <a:t> quanti</a:t>
            </a:r>
            <a:br>
              <a:rPr lang="fr-FR" dirty="0">
                <a:solidFill>
                  <a:schemeClr val="accent3">
                    <a:lumMod val="75000"/>
                  </a:schemeClr>
                </a:solidFill>
              </a:rPr>
            </a:b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a:t>
            </a:r>
            <a:endParaRPr dirty="0">
              <a:solidFill>
                <a:schemeClr val="accent3">
                  <a:lumMod val="75000"/>
                </a:schemeClr>
              </a:solidFill>
            </a:endParaRPr>
          </a:p>
        </p:txBody>
      </p:sp>
      <p:pic>
        <p:nvPicPr>
          <p:cNvPr id="5" name="Picture 4">
            <a:extLst>
              <a:ext uri="{FF2B5EF4-FFF2-40B4-BE49-F238E27FC236}">
                <a16:creationId xmlns:a16="http://schemas.microsoft.com/office/drawing/2014/main" xmlns="" id="{FF6C5E2F-1DBF-4511-8FB7-F4E0EE52C4BF}"/>
              </a:ext>
            </a:extLst>
          </p:cNvPr>
          <p:cNvPicPr>
            <a:picLocks noChangeAspect="1"/>
          </p:cNvPicPr>
          <p:nvPr/>
        </p:nvPicPr>
        <p:blipFill>
          <a:blip r:embed="rId3"/>
          <a:stretch>
            <a:fillRect/>
          </a:stretch>
        </p:blipFill>
        <p:spPr>
          <a:xfrm>
            <a:off x="515547" y="2571750"/>
            <a:ext cx="2495550" cy="1000125"/>
          </a:xfrm>
          <a:prstGeom prst="rect">
            <a:avLst/>
          </a:prstGeom>
          <a:ln w="19050">
            <a:solidFill>
              <a:schemeClr val="accent3">
                <a:lumMod val="75000"/>
              </a:schemeClr>
            </a:solidFill>
          </a:ln>
        </p:spPr>
      </p:pic>
      <p:pic>
        <p:nvPicPr>
          <p:cNvPr id="7" name="Picture 6">
            <a:extLst>
              <a:ext uri="{FF2B5EF4-FFF2-40B4-BE49-F238E27FC236}">
                <a16:creationId xmlns:a16="http://schemas.microsoft.com/office/drawing/2014/main" xmlns="" id="{CC2364A8-4921-4B26-B9A1-A911FC0D5032}"/>
              </a:ext>
            </a:extLst>
          </p:cNvPr>
          <p:cNvPicPr>
            <a:picLocks noChangeAspect="1"/>
          </p:cNvPicPr>
          <p:nvPr/>
        </p:nvPicPr>
        <p:blipFill>
          <a:blip r:embed="rId4"/>
          <a:stretch>
            <a:fillRect/>
          </a:stretch>
        </p:blipFill>
        <p:spPr>
          <a:xfrm>
            <a:off x="3445192" y="2571751"/>
            <a:ext cx="2333625" cy="2241402"/>
          </a:xfrm>
          <a:prstGeom prst="rect">
            <a:avLst/>
          </a:prstGeom>
          <a:ln w="28575">
            <a:solidFill>
              <a:schemeClr val="accent3">
                <a:lumMod val="75000"/>
              </a:schemeClr>
            </a:solidFill>
          </a:ln>
        </p:spPr>
      </p:pic>
      <p:pic>
        <p:nvPicPr>
          <p:cNvPr id="9" name="Picture 8">
            <a:extLst>
              <a:ext uri="{FF2B5EF4-FFF2-40B4-BE49-F238E27FC236}">
                <a16:creationId xmlns:a16="http://schemas.microsoft.com/office/drawing/2014/main" xmlns="" id="{2FB71F11-D0BD-4A3E-A1A0-AA26C2A57407}"/>
              </a:ext>
            </a:extLst>
          </p:cNvPr>
          <p:cNvPicPr>
            <a:picLocks noChangeAspect="1"/>
          </p:cNvPicPr>
          <p:nvPr/>
        </p:nvPicPr>
        <p:blipFill>
          <a:blip r:embed="rId5"/>
          <a:stretch>
            <a:fillRect/>
          </a:stretch>
        </p:blipFill>
        <p:spPr>
          <a:xfrm>
            <a:off x="6294828" y="2571750"/>
            <a:ext cx="2333625" cy="419100"/>
          </a:xfrm>
          <a:prstGeom prst="rect">
            <a:avLst/>
          </a:prstGeom>
          <a:ln w="19050">
            <a:solidFill>
              <a:schemeClr val="accent3">
                <a:lumMod val="75000"/>
              </a:schemeClr>
            </a:solidFill>
          </a:ln>
        </p:spPr>
      </p:pic>
      <p:pic>
        <p:nvPicPr>
          <p:cNvPr id="16" name="Picture 15">
            <a:extLst>
              <a:ext uri="{FF2B5EF4-FFF2-40B4-BE49-F238E27FC236}">
                <a16:creationId xmlns:a16="http://schemas.microsoft.com/office/drawing/2014/main" xmlns="" id="{FF0599FC-4CFA-4BFB-98A0-B7A5EBD0F026}"/>
              </a:ext>
            </a:extLst>
          </p:cNvPr>
          <p:cNvPicPr>
            <a:picLocks noChangeAspect="1"/>
          </p:cNvPicPr>
          <p:nvPr/>
        </p:nvPicPr>
        <p:blipFill>
          <a:blip r:embed="rId6"/>
          <a:stretch>
            <a:fillRect/>
          </a:stretch>
        </p:blipFill>
        <p:spPr>
          <a:xfrm>
            <a:off x="345176" y="1336634"/>
            <a:ext cx="2836292" cy="1000125"/>
          </a:xfrm>
          <a:prstGeom prst="rect">
            <a:avLst/>
          </a:prstGeom>
        </p:spPr>
      </p:pic>
    </p:spTree>
    <p:extLst>
      <p:ext uri="{BB962C8B-B14F-4D97-AF65-F5344CB8AC3E}">
        <p14:creationId xmlns:p14="http://schemas.microsoft.com/office/powerpoint/2010/main" val="394116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2600950" y="63311"/>
            <a:ext cx="7714000" cy="13974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a:t>
            </a:r>
            <a:r>
              <a:rPr lang="fr-FR" dirty="0" err="1"/>
              <a:t>Hypothesis</a:t>
            </a:r>
            <a:r>
              <a:rPr lang="fr-FR" dirty="0"/>
              <a:t> </a:t>
            </a:r>
            <a:r>
              <a:rPr lang="fr-FR" dirty="0" err="1"/>
              <a:t>testing</a:t>
            </a:r>
            <a:r>
              <a:rPr lang="fr-FR" dirty="0"/>
              <a:t/>
            </a:r>
            <a:br>
              <a:rPr lang="fr-FR" dirty="0"/>
            </a:br>
            <a:endParaRPr sz="2000" dirty="0"/>
          </a:p>
        </p:txBody>
      </p:sp>
      <p:pic>
        <p:nvPicPr>
          <p:cNvPr id="4" name="Picture 3">
            <a:extLst>
              <a:ext uri="{FF2B5EF4-FFF2-40B4-BE49-F238E27FC236}">
                <a16:creationId xmlns:a16="http://schemas.microsoft.com/office/drawing/2014/main" xmlns="" id="{818AB4C5-2A71-43A8-A86C-7687F2CB6C69}"/>
              </a:ext>
            </a:extLst>
          </p:cNvPr>
          <p:cNvPicPr>
            <a:picLocks noChangeAspect="1"/>
          </p:cNvPicPr>
          <p:nvPr/>
        </p:nvPicPr>
        <p:blipFill>
          <a:blip r:embed="rId3"/>
          <a:stretch>
            <a:fillRect/>
          </a:stretch>
        </p:blipFill>
        <p:spPr>
          <a:xfrm>
            <a:off x="114300" y="1188720"/>
            <a:ext cx="6583680" cy="790042"/>
          </a:xfrm>
          <a:prstGeom prst="rect">
            <a:avLst/>
          </a:prstGeom>
        </p:spPr>
      </p:pic>
      <p:pic>
        <p:nvPicPr>
          <p:cNvPr id="7" name="Picture 6">
            <a:extLst>
              <a:ext uri="{FF2B5EF4-FFF2-40B4-BE49-F238E27FC236}">
                <a16:creationId xmlns:a16="http://schemas.microsoft.com/office/drawing/2014/main" xmlns="" id="{D736DCD4-E948-4898-96B3-106BDC9E75AD}"/>
              </a:ext>
            </a:extLst>
          </p:cNvPr>
          <p:cNvPicPr>
            <a:picLocks noChangeAspect="1"/>
          </p:cNvPicPr>
          <p:nvPr/>
        </p:nvPicPr>
        <p:blipFill>
          <a:blip r:embed="rId4"/>
          <a:stretch>
            <a:fillRect/>
          </a:stretch>
        </p:blipFill>
        <p:spPr>
          <a:xfrm>
            <a:off x="3175499" y="1978762"/>
            <a:ext cx="3522481" cy="2667953"/>
          </a:xfrm>
          <a:prstGeom prst="rect">
            <a:avLst/>
          </a:prstGeom>
        </p:spPr>
      </p:pic>
    </p:spTree>
    <p:extLst>
      <p:ext uri="{BB962C8B-B14F-4D97-AF65-F5344CB8AC3E}">
        <p14:creationId xmlns:p14="http://schemas.microsoft.com/office/powerpoint/2010/main" val="334697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26992" y="-132591"/>
            <a:ext cx="6189563" cy="17500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err="1">
                <a:solidFill>
                  <a:schemeClr val="accent3">
                    <a:lumMod val="75000"/>
                  </a:schemeClr>
                </a:solidFill>
              </a:rPr>
              <a:t>Bivariate</a:t>
            </a:r>
            <a:r>
              <a:rPr lang="fr-FR" sz="4000" dirty="0">
                <a:solidFill>
                  <a:schemeClr val="accent3">
                    <a:lumMod val="75000"/>
                  </a:schemeClr>
                </a:solidFill>
              </a:rPr>
              <a:t> descriptive </a:t>
            </a:r>
            <a:r>
              <a:rPr lang="fr-FR" sz="4000"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sz="2000" dirty="0" err="1">
                <a:solidFill>
                  <a:schemeClr val="accent3">
                    <a:lumMod val="75000"/>
                  </a:schemeClr>
                </a:solidFill>
              </a:rPr>
              <a:t>research</a:t>
            </a:r>
            <a:r>
              <a:rPr lang="fr-FR" sz="2000" dirty="0">
                <a:solidFill>
                  <a:schemeClr val="accent3">
                    <a:lumMod val="75000"/>
                  </a:schemeClr>
                </a:solidFill>
              </a:rPr>
              <a:t> </a:t>
            </a:r>
            <a:r>
              <a:rPr lang="fr-FR" sz="2000" dirty="0" err="1">
                <a:solidFill>
                  <a:schemeClr val="accent3">
                    <a:lumMod val="75000"/>
                  </a:schemeClr>
                </a:solidFill>
              </a:rPr>
              <a:t>hypothesis</a:t>
            </a:r>
            <a:r>
              <a:rPr lang="fr-FR" sz="2000" dirty="0">
                <a:solidFill>
                  <a:schemeClr val="accent3">
                    <a:lumMod val="75000"/>
                  </a:schemeClr>
                </a:solidFill>
              </a:rPr>
              <a:t> test</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a:r>
            <a:br>
              <a:rPr lang="fr-FR" dirty="0">
                <a:solidFill>
                  <a:schemeClr val="accent3">
                    <a:lumMod val="75000"/>
                  </a:schemeClr>
                </a:solidFill>
              </a:rPr>
            </a:br>
            <a:endParaRPr dirty="0">
              <a:solidFill>
                <a:schemeClr val="accent3">
                  <a:lumMod val="75000"/>
                </a:schemeClr>
              </a:solidFill>
            </a:endParaRPr>
          </a:p>
        </p:txBody>
      </p:sp>
      <p:grpSp>
        <p:nvGrpSpPr>
          <p:cNvPr id="6" name="Google Shape;210;p24">
            <a:extLst>
              <a:ext uri="{FF2B5EF4-FFF2-40B4-BE49-F238E27FC236}">
                <a16:creationId xmlns:a16="http://schemas.microsoft.com/office/drawing/2014/main" xmlns="" id="{12ACD391-B887-4F9E-8353-D8B7F5D6DA44}"/>
              </a:ext>
            </a:extLst>
          </p:cNvPr>
          <p:cNvGrpSpPr/>
          <p:nvPr/>
        </p:nvGrpSpPr>
        <p:grpSpPr>
          <a:xfrm flipH="1">
            <a:off x="5777469" y="701850"/>
            <a:ext cx="3706695" cy="2550084"/>
            <a:chOff x="4388650" y="2224200"/>
            <a:chExt cx="1707525" cy="1174775"/>
          </a:xfrm>
        </p:grpSpPr>
        <p:sp>
          <p:nvSpPr>
            <p:cNvPr id="7" name="Google Shape;211;p24">
              <a:extLst>
                <a:ext uri="{FF2B5EF4-FFF2-40B4-BE49-F238E27FC236}">
                  <a16:creationId xmlns:a16="http://schemas.microsoft.com/office/drawing/2014/main" xmlns="" id="{3ED27BFB-B09A-404E-8991-A9C855EB599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p24">
              <a:extLst>
                <a:ext uri="{FF2B5EF4-FFF2-40B4-BE49-F238E27FC236}">
                  <a16:creationId xmlns:a16="http://schemas.microsoft.com/office/drawing/2014/main" xmlns="" id="{C81EBEA4-21C7-4C7A-8167-68F68E95C068}"/>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p24">
              <a:extLst>
                <a:ext uri="{FF2B5EF4-FFF2-40B4-BE49-F238E27FC236}">
                  <a16:creationId xmlns:a16="http://schemas.microsoft.com/office/drawing/2014/main" xmlns="" id="{087684C3-EF25-48DF-8B3C-1FD1CB94026C}"/>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24">
              <a:extLst>
                <a:ext uri="{FF2B5EF4-FFF2-40B4-BE49-F238E27FC236}">
                  <a16:creationId xmlns:a16="http://schemas.microsoft.com/office/drawing/2014/main" xmlns="" id="{32957D02-D66D-4034-B63A-77647CB978B6}"/>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p24">
              <a:extLst>
                <a:ext uri="{FF2B5EF4-FFF2-40B4-BE49-F238E27FC236}">
                  <a16:creationId xmlns:a16="http://schemas.microsoft.com/office/drawing/2014/main" xmlns="" id="{8C5589E2-3786-409D-8091-E4A2EA414989}"/>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4">
              <a:extLst>
                <a:ext uri="{FF2B5EF4-FFF2-40B4-BE49-F238E27FC236}">
                  <a16:creationId xmlns:a16="http://schemas.microsoft.com/office/drawing/2014/main" xmlns="" id="{A4C84403-D27A-4E6B-B6A0-E04E8E07A8D2}"/>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p24">
              <a:extLst>
                <a:ext uri="{FF2B5EF4-FFF2-40B4-BE49-F238E27FC236}">
                  <a16:creationId xmlns:a16="http://schemas.microsoft.com/office/drawing/2014/main" xmlns="" id="{944B8695-710D-4BCD-A90D-91811D3DB485}"/>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p24">
              <a:extLst>
                <a:ext uri="{FF2B5EF4-FFF2-40B4-BE49-F238E27FC236}">
                  <a16:creationId xmlns:a16="http://schemas.microsoft.com/office/drawing/2014/main" xmlns="" id="{5BDB6CCD-FE35-486E-B15F-426A25E6E119}"/>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p24">
              <a:extLst>
                <a:ext uri="{FF2B5EF4-FFF2-40B4-BE49-F238E27FC236}">
                  <a16:creationId xmlns:a16="http://schemas.microsoft.com/office/drawing/2014/main" xmlns="" id="{DBA7F12B-EB19-45FF-A551-27FB0E2E1ACE}"/>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p24">
              <a:extLst>
                <a:ext uri="{FF2B5EF4-FFF2-40B4-BE49-F238E27FC236}">
                  <a16:creationId xmlns:a16="http://schemas.microsoft.com/office/drawing/2014/main" xmlns="" id="{6E19F67F-9103-4A0E-BF29-3AD52F590242}"/>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p24">
              <a:extLst>
                <a:ext uri="{FF2B5EF4-FFF2-40B4-BE49-F238E27FC236}">
                  <a16:creationId xmlns:a16="http://schemas.microsoft.com/office/drawing/2014/main" xmlns="" id="{AE236F6A-6200-4FAE-A06C-B69C6E44F5F9}"/>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p24">
              <a:extLst>
                <a:ext uri="{FF2B5EF4-FFF2-40B4-BE49-F238E27FC236}">
                  <a16:creationId xmlns:a16="http://schemas.microsoft.com/office/drawing/2014/main" xmlns="" id="{095CC35D-3BA6-4088-8D10-9F5B9727F919}"/>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p24">
              <a:extLst>
                <a:ext uri="{FF2B5EF4-FFF2-40B4-BE49-F238E27FC236}">
                  <a16:creationId xmlns:a16="http://schemas.microsoft.com/office/drawing/2014/main" xmlns="" id="{AE8FC801-AD9D-4B7D-8EC2-B42C5D2B9A0A}"/>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p24">
              <a:extLst>
                <a:ext uri="{FF2B5EF4-FFF2-40B4-BE49-F238E27FC236}">
                  <a16:creationId xmlns:a16="http://schemas.microsoft.com/office/drawing/2014/main" xmlns="" id="{BB7846D5-E41F-4D50-B308-50F8F8DD1A8F}"/>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p24">
              <a:extLst>
                <a:ext uri="{FF2B5EF4-FFF2-40B4-BE49-F238E27FC236}">
                  <a16:creationId xmlns:a16="http://schemas.microsoft.com/office/drawing/2014/main" xmlns="" id="{5FC08243-61A2-45E3-901C-77A3F262AA52}"/>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p24">
              <a:extLst>
                <a:ext uri="{FF2B5EF4-FFF2-40B4-BE49-F238E27FC236}">
                  <a16:creationId xmlns:a16="http://schemas.microsoft.com/office/drawing/2014/main" xmlns="" id="{1C219235-CF17-46FC-BE5A-391881A65F66}"/>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24">
              <a:extLst>
                <a:ext uri="{FF2B5EF4-FFF2-40B4-BE49-F238E27FC236}">
                  <a16:creationId xmlns:a16="http://schemas.microsoft.com/office/drawing/2014/main" xmlns="" id="{3AF7B1C6-E6F3-4D93-9B23-20788839E14C}"/>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p24">
              <a:extLst>
                <a:ext uri="{FF2B5EF4-FFF2-40B4-BE49-F238E27FC236}">
                  <a16:creationId xmlns:a16="http://schemas.microsoft.com/office/drawing/2014/main" xmlns="" id="{E092E5E4-366C-4B97-AA1A-AD9C75446ADD}"/>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p24">
              <a:extLst>
                <a:ext uri="{FF2B5EF4-FFF2-40B4-BE49-F238E27FC236}">
                  <a16:creationId xmlns:a16="http://schemas.microsoft.com/office/drawing/2014/main" xmlns="" id="{64397EF5-BB94-4708-B9CE-9A77476C42AD}"/>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24">
              <a:extLst>
                <a:ext uri="{FF2B5EF4-FFF2-40B4-BE49-F238E27FC236}">
                  <a16:creationId xmlns:a16="http://schemas.microsoft.com/office/drawing/2014/main" xmlns="" id="{FC61B290-25C9-47B2-A156-DBCE1D396196}"/>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24">
              <a:extLst>
                <a:ext uri="{FF2B5EF4-FFF2-40B4-BE49-F238E27FC236}">
                  <a16:creationId xmlns:a16="http://schemas.microsoft.com/office/drawing/2014/main" xmlns="" id="{39A46F9A-5753-4CB0-A6F9-65637914E203}"/>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24">
              <a:extLst>
                <a:ext uri="{FF2B5EF4-FFF2-40B4-BE49-F238E27FC236}">
                  <a16:creationId xmlns:a16="http://schemas.microsoft.com/office/drawing/2014/main" xmlns="" id="{3CD23B84-1296-4E97-8F4C-776C4441E4F8}"/>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24">
              <a:extLst>
                <a:ext uri="{FF2B5EF4-FFF2-40B4-BE49-F238E27FC236}">
                  <a16:creationId xmlns:a16="http://schemas.microsoft.com/office/drawing/2014/main" xmlns="" id="{46C247AF-1A26-457C-BD49-9A95BD68000A}"/>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24">
              <a:extLst>
                <a:ext uri="{FF2B5EF4-FFF2-40B4-BE49-F238E27FC236}">
                  <a16:creationId xmlns:a16="http://schemas.microsoft.com/office/drawing/2014/main" xmlns="" id="{EE36D68F-E4F5-4473-9CE5-E465B29648BC}"/>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24">
              <a:extLst>
                <a:ext uri="{FF2B5EF4-FFF2-40B4-BE49-F238E27FC236}">
                  <a16:creationId xmlns:a16="http://schemas.microsoft.com/office/drawing/2014/main" xmlns="" id="{4D6712F3-0BAC-46AA-9584-3B8D6CC47DA4}"/>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24">
              <a:extLst>
                <a:ext uri="{FF2B5EF4-FFF2-40B4-BE49-F238E27FC236}">
                  <a16:creationId xmlns:a16="http://schemas.microsoft.com/office/drawing/2014/main" xmlns="" id="{37C26E7D-5087-44CE-A251-4AE03EEC326F}"/>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24">
              <a:extLst>
                <a:ext uri="{FF2B5EF4-FFF2-40B4-BE49-F238E27FC236}">
                  <a16:creationId xmlns:a16="http://schemas.microsoft.com/office/drawing/2014/main" xmlns="" id="{DBD491F1-00E7-4F2C-B68F-C4D181E03509}"/>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24">
              <a:extLst>
                <a:ext uri="{FF2B5EF4-FFF2-40B4-BE49-F238E27FC236}">
                  <a16:creationId xmlns:a16="http://schemas.microsoft.com/office/drawing/2014/main" xmlns="" id="{A91376D9-218E-4C24-BECC-22C3101D9D3A}"/>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24">
              <a:extLst>
                <a:ext uri="{FF2B5EF4-FFF2-40B4-BE49-F238E27FC236}">
                  <a16:creationId xmlns:a16="http://schemas.microsoft.com/office/drawing/2014/main" xmlns="" id="{59214B11-9E27-4BE4-9F2D-E655FD8A0E88}"/>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24">
              <a:extLst>
                <a:ext uri="{FF2B5EF4-FFF2-40B4-BE49-F238E27FC236}">
                  <a16:creationId xmlns:a16="http://schemas.microsoft.com/office/drawing/2014/main" xmlns="" id="{4857D990-9F51-4A3E-85C8-8F7F3A65DA0B}"/>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24">
              <a:extLst>
                <a:ext uri="{FF2B5EF4-FFF2-40B4-BE49-F238E27FC236}">
                  <a16:creationId xmlns:a16="http://schemas.microsoft.com/office/drawing/2014/main" xmlns="" id="{12751F91-0331-4758-9D18-4E1F82646080}"/>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4">
              <a:extLst>
                <a:ext uri="{FF2B5EF4-FFF2-40B4-BE49-F238E27FC236}">
                  <a16:creationId xmlns:a16="http://schemas.microsoft.com/office/drawing/2014/main" xmlns="" id="{D2859D3D-B5BF-4A08-B06E-B7FD8108CC4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24">
              <a:extLst>
                <a:ext uri="{FF2B5EF4-FFF2-40B4-BE49-F238E27FC236}">
                  <a16:creationId xmlns:a16="http://schemas.microsoft.com/office/drawing/2014/main" xmlns="" id="{5E4EE500-874E-42CA-B3E3-B98C8D604A54}"/>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24">
              <a:extLst>
                <a:ext uri="{FF2B5EF4-FFF2-40B4-BE49-F238E27FC236}">
                  <a16:creationId xmlns:a16="http://schemas.microsoft.com/office/drawing/2014/main" xmlns="" id="{ECE86768-F460-4108-8DA6-B83E05A14117}"/>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24">
              <a:extLst>
                <a:ext uri="{FF2B5EF4-FFF2-40B4-BE49-F238E27FC236}">
                  <a16:creationId xmlns:a16="http://schemas.microsoft.com/office/drawing/2014/main" xmlns="" id="{75BAB038-E43F-4FDA-A103-C97C35DE2F7C}"/>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24">
              <a:extLst>
                <a:ext uri="{FF2B5EF4-FFF2-40B4-BE49-F238E27FC236}">
                  <a16:creationId xmlns:a16="http://schemas.microsoft.com/office/drawing/2014/main" xmlns="" id="{422128D8-D3F6-4141-8999-3FDA527FF5CE}"/>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24">
              <a:extLst>
                <a:ext uri="{FF2B5EF4-FFF2-40B4-BE49-F238E27FC236}">
                  <a16:creationId xmlns:a16="http://schemas.microsoft.com/office/drawing/2014/main" xmlns="" id="{7AC9D325-8939-4DD4-A411-23FE772032FF}"/>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24">
              <a:extLst>
                <a:ext uri="{FF2B5EF4-FFF2-40B4-BE49-F238E27FC236}">
                  <a16:creationId xmlns:a16="http://schemas.microsoft.com/office/drawing/2014/main" xmlns="" id="{0F5D56A2-C30D-4763-82B8-FC05DFABB858}"/>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24">
              <a:extLst>
                <a:ext uri="{FF2B5EF4-FFF2-40B4-BE49-F238E27FC236}">
                  <a16:creationId xmlns:a16="http://schemas.microsoft.com/office/drawing/2014/main" xmlns="" id="{C2A668D9-8396-49D9-BB4A-02A9F274F917}"/>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24">
              <a:extLst>
                <a:ext uri="{FF2B5EF4-FFF2-40B4-BE49-F238E27FC236}">
                  <a16:creationId xmlns:a16="http://schemas.microsoft.com/office/drawing/2014/main" xmlns="" id="{2B632BC6-79DC-4E36-80C2-371DEA24160E}"/>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24">
              <a:extLst>
                <a:ext uri="{FF2B5EF4-FFF2-40B4-BE49-F238E27FC236}">
                  <a16:creationId xmlns:a16="http://schemas.microsoft.com/office/drawing/2014/main" xmlns="" id="{6733603F-9DD9-47A6-9876-1F9F86F8FD77}"/>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4">
              <a:extLst>
                <a:ext uri="{FF2B5EF4-FFF2-40B4-BE49-F238E27FC236}">
                  <a16:creationId xmlns:a16="http://schemas.microsoft.com/office/drawing/2014/main" xmlns="" id="{E24B4639-2010-41BA-B464-79B807327C8D}"/>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24">
              <a:extLst>
                <a:ext uri="{FF2B5EF4-FFF2-40B4-BE49-F238E27FC236}">
                  <a16:creationId xmlns:a16="http://schemas.microsoft.com/office/drawing/2014/main" xmlns="" id="{F0F10D51-E2BC-495B-9999-D20F98BEA193}"/>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24">
              <a:extLst>
                <a:ext uri="{FF2B5EF4-FFF2-40B4-BE49-F238E27FC236}">
                  <a16:creationId xmlns:a16="http://schemas.microsoft.com/office/drawing/2014/main" xmlns="" id="{FE26F864-A183-4CC4-A03B-CF8099A95CD7}"/>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24">
              <a:extLst>
                <a:ext uri="{FF2B5EF4-FFF2-40B4-BE49-F238E27FC236}">
                  <a16:creationId xmlns:a16="http://schemas.microsoft.com/office/drawing/2014/main" xmlns="" id="{81C5F69B-8627-489B-A8DD-764204054D7A}"/>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24">
              <a:extLst>
                <a:ext uri="{FF2B5EF4-FFF2-40B4-BE49-F238E27FC236}">
                  <a16:creationId xmlns:a16="http://schemas.microsoft.com/office/drawing/2014/main" xmlns="" id="{FE8EDA56-E9C9-45A0-8ACF-662F0C3EFFF5}"/>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24">
              <a:extLst>
                <a:ext uri="{FF2B5EF4-FFF2-40B4-BE49-F238E27FC236}">
                  <a16:creationId xmlns:a16="http://schemas.microsoft.com/office/drawing/2014/main" xmlns="" id="{6DDB08F9-38FC-4082-9F46-E07EE45DF9C3}"/>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24">
              <a:extLst>
                <a:ext uri="{FF2B5EF4-FFF2-40B4-BE49-F238E27FC236}">
                  <a16:creationId xmlns:a16="http://schemas.microsoft.com/office/drawing/2014/main" xmlns="" id="{FDC05D95-0E63-4414-9830-35924F1E1A2F}"/>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24">
              <a:extLst>
                <a:ext uri="{FF2B5EF4-FFF2-40B4-BE49-F238E27FC236}">
                  <a16:creationId xmlns:a16="http://schemas.microsoft.com/office/drawing/2014/main" xmlns="" id="{FC5178A0-BAD7-4114-8C54-FB104348143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24">
              <a:extLst>
                <a:ext uri="{FF2B5EF4-FFF2-40B4-BE49-F238E27FC236}">
                  <a16:creationId xmlns:a16="http://schemas.microsoft.com/office/drawing/2014/main" xmlns="" id="{CAA7A0EA-E1DF-4529-B447-563EF5FF3D33}"/>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24">
              <a:extLst>
                <a:ext uri="{FF2B5EF4-FFF2-40B4-BE49-F238E27FC236}">
                  <a16:creationId xmlns:a16="http://schemas.microsoft.com/office/drawing/2014/main" xmlns="" id="{370BFE85-3A0B-4009-A31B-C67C19B24FCA}"/>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24">
              <a:extLst>
                <a:ext uri="{FF2B5EF4-FFF2-40B4-BE49-F238E27FC236}">
                  <a16:creationId xmlns:a16="http://schemas.microsoft.com/office/drawing/2014/main" xmlns="" id="{085011CB-D046-45AC-AAD6-15908BB02EAE}"/>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24">
              <a:extLst>
                <a:ext uri="{FF2B5EF4-FFF2-40B4-BE49-F238E27FC236}">
                  <a16:creationId xmlns:a16="http://schemas.microsoft.com/office/drawing/2014/main" xmlns="" id="{1E839EEA-2E5F-4D6F-8CB4-730B2D3D1053}"/>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24">
              <a:extLst>
                <a:ext uri="{FF2B5EF4-FFF2-40B4-BE49-F238E27FC236}">
                  <a16:creationId xmlns:a16="http://schemas.microsoft.com/office/drawing/2014/main" xmlns="" id="{DDCCED46-7105-4217-AE94-7EA68DD13E8C}"/>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24">
              <a:extLst>
                <a:ext uri="{FF2B5EF4-FFF2-40B4-BE49-F238E27FC236}">
                  <a16:creationId xmlns:a16="http://schemas.microsoft.com/office/drawing/2014/main" xmlns="" id="{DD0F2D53-2AB3-4AA2-B54C-82745CAAA0FF}"/>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24">
              <a:extLst>
                <a:ext uri="{FF2B5EF4-FFF2-40B4-BE49-F238E27FC236}">
                  <a16:creationId xmlns:a16="http://schemas.microsoft.com/office/drawing/2014/main" xmlns="" id="{6B2B4C81-D137-4D97-AA93-2649C66191CE}"/>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24">
              <a:extLst>
                <a:ext uri="{FF2B5EF4-FFF2-40B4-BE49-F238E27FC236}">
                  <a16:creationId xmlns:a16="http://schemas.microsoft.com/office/drawing/2014/main" xmlns="" id="{A730E844-F7B8-4F55-83A2-E6346BF5D5A1}"/>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8;p24">
              <a:extLst>
                <a:ext uri="{FF2B5EF4-FFF2-40B4-BE49-F238E27FC236}">
                  <a16:creationId xmlns:a16="http://schemas.microsoft.com/office/drawing/2014/main" xmlns="" id="{8BF5B4E0-C0DB-4E1D-BAC0-F909C865AAE0}"/>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p24">
              <a:extLst>
                <a:ext uri="{FF2B5EF4-FFF2-40B4-BE49-F238E27FC236}">
                  <a16:creationId xmlns:a16="http://schemas.microsoft.com/office/drawing/2014/main" xmlns="" id="{A21CF097-B923-4676-9FFF-7C80EBADA676}"/>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p24">
              <a:extLst>
                <a:ext uri="{FF2B5EF4-FFF2-40B4-BE49-F238E27FC236}">
                  <a16:creationId xmlns:a16="http://schemas.microsoft.com/office/drawing/2014/main" xmlns="" id="{5616A2BE-24C1-4A99-B89E-82C2A5E89CD1}"/>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1;p24">
              <a:extLst>
                <a:ext uri="{FF2B5EF4-FFF2-40B4-BE49-F238E27FC236}">
                  <a16:creationId xmlns:a16="http://schemas.microsoft.com/office/drawing/2014/main" xmlns="" id="{0F18A63A-D4EE-4EAB-B2AE-213E6CC22C1D}"/>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2;p24">
              <a:extLst>
                <a:ext uri="{FF2B5EF4-FFF2-40B4-BE49-F238E27FC236}">
                  <a16:creationId xmlns:a16="http://schemas.microsoft.com/office/drawing/2014/main" xmlns="" id="{EF78F5A3-DA46-4049-BF1B-F8D06E207D9E}"/>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3;p24">
              <a:extLst>
                <a:ext uri="{FF2B5EF4-FFF2-40B4-BE49-F238E27FC236}">
                  <a16:creationId xmlns:a16="http://schemas.microsoft.com/office/drawing/2014/main" xmlns="" id="{8F6372FA-CDEA-4155-8540-6C37B1E56581}"/>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4;p24">
              <a:extLst>
                <a:ext uri="{FF2B5EF4-FFF2-40B4-BE49-F238E27FC236}">
                  <a16:creationId xmlns:a16="http://schemas.microsoft.com/office/drawing/2014/main" xmlns="" id="{5D280E1F-23DF-4EF0-8866-2634F44C7BCF}"/>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5;p24">
              <a:extLst>
                <a:ext uri="{FF2B5EF4-FFF2-40B4-BE49-F238E27FC236}">
                  <a16:creationId xmlns:a16="http://schemas.microsoft.com/office/drawing/2014/main" xmlns="" id="{9E678E67-D121-4920-BF6D-579E5FFFDB31}"/>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TextBox 73">
            <a:extLst>
              <a:ext uri="{FF2B5EF4-FFF2-40B4-BE49-F238E27FC236}">
                <a16:creationId xmlns:a16="http://schemas.microsoft.com/office/drawing/2014/main" xmlns="" id="{3A4ECD0D-2C47-4FA4-A4B9-F70C4464235F}"/>
              </a:ext>
            </a:extLst>
          </p:cNvPr>
          <p:cNvSpPr txBox="1"/>
          <p:nvPr/>
        </p:nvSpPr>
        <p:spPr>
          <a:xfrm>
            <a:off x="187846" y="2123496"/>
            <a:ext cx="6667967" cy="523220"/>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rPr>
              <a:t>Is </a:t>
            </a:r>
            <a:r>
              <a:rPr lang="fr-FR" dirty="0" err="1">
                <a:latin typeface="Roboto" panose="02000000000000000000" pitchFamily="2" charset="0"/>
                <a:ea typeface="Roboto" panose="02000000000000000000" pitchFamily="2" charset="0"/>
              </a:rPr>
              <a:t>there</a:t>
            </a:r>
            <a:r>
              <a:rPr lang="fr-FR" dirty="0">
                <a:latin typeface="Roboto" panose="02000000000000000000" pitchFamily="2" charset="0"/>
                <a:ea typeface="Roboto" panose="02000000000000000000" pitchFamily="2" charset="0"/>
              </a:rPr>
              <a:t> a </a:t>
            </a:r>
            <a:r>
              <a:rPr lang="fr-FR" dirty="0" err="1">
                <a:latin typeface="Roboto" panose="02000000000000000000" pitchFamily="2" charset="0"/>
                <a:ea typeface="Roboto" panose="02000000000000000000" pitchFamily="2" charset="0"/>
              </a:rPr>
              <a:t>relationship</a:t>
            </a:r>
            <a:r>
              <a:rPr lang="fr-FR" dirty="0">
                <a:latin typeface="Roboto" panose="02000000000000000000" pitchFamily="2" charset="0"/>
                <a:ea typeface="Roboto" panose="02000000000000000000" pitchFamily="2" charset="0"/>
              </a:rPr>
              <a:t> </a:t>
            </a:r>
            <a:r>
              <a:rPr lang="fr-FR" dirty="0" err="1">
                <a:latin typeface="Roboto" panose="02000000000000000000" pitchFamily="2" charset="0"/>
                <a:ea typeface="Roboto" panose="02000000000000000000" pitchFamily="2" charset="0"/>
              </a:rPr>
              <a:t>between</a:t>
            </a:r>
            <a:r>
              <a:rPr lang="fr-FR" dirty="0">
                <a:latin typeface="Roboto" panose="02000000000000000000" pitchFamily="2" charset="0"/>
                <a:ea typeface="Roboto" panose="02000000000000000000" pitchFamily="2" charset="0"/>
              </a:rPr>
              <a:t> the perception of </a:t>
            </a:r>
            <a:r>
              <a:rPr lang="fr-FR" dirty="0" err="1">
                <a:latin typeface="Roboto" panose="02000000000000000000" pitchFamily="2" charset="0"/>
                <a:ea typeface="Roboto" panose="02000000000000000000" pitchFamily="2" charset="0"/>
              </a:rPr>
              <a:t>problems</a:t>
            </a:r>
            <a:r>
              <a:rPr lang="fr-FR" dirty="0">
                <a:latin typeface="Roboto" panose="02000000000000000000" pitchFamily="2" charset="0"/>
                <a:ea typeface="Roboto" panose="02000000000000000000" pitchFamily="2" charset="0"/>
              </a:rPr>
              <a:t> </a:t>
            </a:r>
            <a:r>
              <a:rPr lang="fr-FR" dirty="0" err="1">
                <a:latin typeface="Roboto" panose="02000000000000000000" pitchFamily="2" charset="0"/>
                <a:ea typeface="Roboto" panose="02000000000000000000" pitchFamily="2" charset="0"/>
              </a:rPr>
              <a:t>related</a:t>
            </a:r>
            <a:r>
              <a:rPr lang="fr-FR" dirty="0">
                <a:latin typeface="Roboto" panose="02000000000000000000" pitchFamily="2" charset="0"/>
                <a:ea typeface="Roboto" panose="02000000000000000000" pitchFamily="2" charset="0"/>
              </a:rPr>
              <a:t> to the use of </a:t>
            </a:r>
            <a:r>
              <a:rPr lang="fr-FR" dirty="0" err="1">
                <a:latin typeface="Roboto" panose="02000000000000000000" pitchFamily="2" charset="0"/>
                <a:ea typeface="Roboto" panose="02000000000000000000" pitchFamily="2" charset="0"/>
              </a:rPr>
              <a:t>technology</a:t>
            </a:r>
            <a:r>
              <a:rPr lang="fr-FR" dirty="0">
                <a:latin typeface="Roboto" panose="02000000000000000000" pitchFamily="2" charset="0"/>
                <a:ea typeface="Roboto" panose="02000000000000000000" pitchFamily="2" charset="0"/>
              </a:rPr>
              <a:t> and adoption of </a:t>
            </a:r>
            <a:r>
              <a:rPr lang="fr-FR" dirty="0" err="1">
                <a:latin typeface="Roboto" panose="02000000000000000000" pitchFamily="2" charset="0"/>
                <a:ea typeface="Roboto" panose="02000000000000000000" pitchFamily="2" charset="0"/>
              </a:rPr>
              <a:t>it</a:t>
            </a:r>
            <a:r>
              <a:rPr lang="fr-FR" dirty="0">
                <a:latin typeface="Roboto" panose="02000000000000000000" pitchFamily="2" charset="0"/>
                <a:ea typeface="Roboto" panose="02000000000000000000" pitchFamily="2" charset="0"/>
              </a:rPr>
              <a:t> by </a:t>
            </a:r>
            <a:r>
              <a:rPr lang="fr-FR" dirty="0" err="1">
                <a:latin typeface="Roboto" panose="02000000000000000000" pitchFamily="2" charset="0"/>
                <a:ea typeface="Roboto" panose="02000000000000000000" pitchFamily="2" charset="0"/>
              </a:rPr>
              <a:t>students</a:t>
            </a:r>
            <a:r>
              <a:rPr lang="fr-FR" dirty="0">
                <a:latin typeface="Roboto" panose="02000000000000000000" pitchFamily="2" charset="0"/>
                <a:ea typeface="Roboto" panose="02000000000000000000" pitchFamily="2" charset="0"/>
              </a:rPr>
              <a:t>?</a:t>
            </a:r>
          </a:p>
        </p:txBody>
      </p:sp>
      <p:sp>
        <p:nvSpPr>
          <p:cNvPr id="5" name="TextBox 4">
            <a:extLst>
              <a:ext uri="{FF2B5EF4-FFF2-40B4-BE49-F238E27FC236}">
                <a16:creationId xmlns:a16="http://schemas.microsoft.com/office/drawing/2014/main" xmlns="" id="{B255D743-D76B-4022-A2CF-0E40F311113B}"/>
              </a:ext>
            </a:extLst>
          </p:cNvPr>
          <p:cNvSpPr txBox="1"/>
          <p:nvPr/>
        </p:nvSpPr>
        <p:spPr>
          <a:xfrm>
            <a:off x="400049" y="2993675"/>
            <a:ext cx="7503227" cy="1169551"/>
          </a:xfrm>
          <a:prstGeom prst="rect">
            <a:avLst/>
          </a:prstGeom>
          <a:noFill/>
        </p:spPr>
        <p:txBody>
          <a:bodyPr wrap="square" rtlCol="0">
            <a:spAutoFit/>
          </a:bodyPr>
          <a:lstStyle/>
          <a:p>
            <a:r>
              <a:rPr lang="en-US" dirty="0"/>
              <a:t>H0: There is no relationship between the perception of problems related to the use of technology in higher education and the adoption of technology by students.</a:t>
            </a:r>
          </a:p>
          <a:p>
            <a:r>
              <a:rPr lang="en-US" dirty="0"/>
              <a:t>H1: Students who perceive fewer problems with using technology in higher education are more likely to adopt technology.</a:t>
            </a:r>
          </a:p>
          <a:p>
            <a:r>
              <a:rPr lang="en-US" dirty="0"/>
              <a:t>According to the univariate tests, we found that </a:t>
            </a:r>
            <a:r>
              <a:rPr lang="en-US" dirty="0" err="1"/>
              <a:t>itemA</a:t>
            </a:r>
            <a:r>
              <a:rPr lang="en-US" dirty="0"/>
              <a:t> and </a:t>
            </a:r>
            <a:r>
              <a:rPr lang="en-US" dirty="0" err="1"/>
              <a:t>itemUT</a:t>
            </a:r>
            <a:r>
              <a:rPr lang="en-US" dirty="0"/>
              <a:t> follow the normal law</a:t>
            </a:r>
            <a:endParaRPr lang="fr-FR" dirty="0"/>
          </a:p>
        </p:txBody>
      </p:sp>
    </p:spTree>
    <p:extLst>
      <p:ext uri="{BB962C8B-B14F-4D97-AF65-F5344CB8AC3E}">
        <p14:creationId xmlns:p14="http://schemas.microsoft.com/office/powerpoint/2010/main" val="278365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62682" y="-189011"/>
            <a:ext cx="6189563" cy="17500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sz="2000" dirty="0" err="1">
                <a:solidFill>
                  <a:schemeClr val="accent3">
                    <a:lumMod val="75000"/>
                  </a:schemeClr>
                </a:solidFill>
              </a:rPr>
              <a:t>research</a:t>
            </a:r>
            <a:r>
              <a:rPr lang="fr-FR" sz="2000" dirty="0">
                <a:solidFill>
                  <a:schemeClr val="accent3">
                    <a:lumMod val="75000"/>
                  </a:schemeClr>
                </a:solidFill>
              </a:rPr>
              <a:t> </a:t>
            </a:r>
            <a:r>
              <a:rPr lang="fr-FR" sz="2000" dirty="0" err="1">
                <a:solidFill>
                  <a:schemeClr val="accent3">
                    <a:lumMod val="75000"/>
                  </a:schemeClr>
                </a:solidFill>
              </a:rPr>
              <a:t>hypothesis</a:t>
            </a:r>
            <a:r>
              <a:rPr lang="fr-FR" sz="2000" dirty="0">
                <a:solidFill>
                  <a:schemeClr val="accent3">
                    <a:lumMod val="75000"/>
                  </a:schemeClr>
                </a:solidFill>
              </a:rPr>
              <a:t> test</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a:r>
            <a:br>
              <a:rPr lang="fr-FR" dirty="0">
                <a:solidFill>
                  <a:schemeClr val="accent3">
                    <a:lumMod val="75000"/>
                  </a:schemeClr>
                </a:solidFill>
              </a:rPr>
            </a:br>
            <a:endParaRPr dirty="0">
              <a:solidFill>
                <a:schemeClr val="accent3">
                  <a:lumMod val="75000"/>
                </a:schemeClr>
              </a:solidFill>
            </a:endParaRPr>
          </a:p>
        </p:txBody>
      </p:sp>
      <p:grpSp>
        <p:nvGrpSpPr>
          <p:cNvPr id="6" name="Google Shape;210;p24">
            <a:extLst>
              <a:ext uri="{FF2B5EF4-FFF2-40B4-BE49-F238E27FC236}">
                <a16:creationId xmlns:a16="http://schemas.microsoft.com/office/drawing/2014/main" xmlns="" id="{12ACD391-B887-4F9E-8353-D8B7F5D6DA44}"/>
              </a:ext>
            </a:extLst>
          </p:cNvPr>
          <p:cNvGrpSpPr/>
          <p:nvPr/>
        </p:nvGrpSpPr>
        <p:grpSpPr>
          <a:xfrm flipH="1">
            <a:off x="5777469" y="701850"/>
            <a:ext cx="3706695" cy="2550084"/>
            <a:chOff x="4388650" y="2224200"/>
            <a:chExt cx="1707525" cy="1174775"/>
          </a:xfrm>
        </p:grpSpPr>
        <p:sp>
          <p:nvSpPr>
            <p:cNvPr id="7" name="Google Shape;211;p24">
              <a:extLst>
                <a:ext uri="{FF2B5EF4-FFF2-40B4-BE49-F238E27FC236}">
                  <a16:creationId xmlns:a16="http://schemas.microsoft.com/office/drawing/2014/main" xmlns="" id="{3ED27BFB-B09A-404E-8991-A9C855EB599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p24">
              <a:extLst>
                <a:ext uri="{FF2B5EF4-FFF2-40B4-BE49-F238E27FC236}">
                  <a16:creationId xmlns:a16="http://schemas.microsoft.com/office/drawing/2014/main" xmlns="" id="{C81EBEA4-21C7-4C7A-8167-68F68E95C068}"/>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p24">
              <a:extLst>
                <a:ext uri="{FF2B5EF4-FFF2-40B4-BE49-F238E27FC236}">
                  <a16:creationId xmlns:a16="http://schemas.microsoft.com/office/drawing/2014/main" xmlns="" id="{087684C3-EF25-48DF-8B3C-1FD1CB94026C}"/>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24">
              <a:extLst>
                <a:ext uri="{FF2B5EF4-FFF2-40B4-BE49-F238E27FC236}">
                  <a16:creationId xmlns:a16="http://schemas.microsoft.com/office/drawing/2014/main" xmlns="" id="{32957D02-D66D-4034-B63A-77647CB978B6}"/>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p24">
              <a:extLst>
                <a:ext uri="{FF2B5EF4-FFF2-40B4-BE49-F238E27FC236}">
                  <a16:creationId xmlns:a16="http://schemas.microsoft.com/office/drawing/2014/main" xmlns="" id="{8C5589E2-3786-409D-8091-E4A2EA414989}"/>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4">
              <a:extLst>
                <a:ext uri="{FF2B5EF4-FFF2-40B4-BE49-F238E27FC236}">
                  <a16:creationId xmlns:a16="http://schemas.microsoft.com/office/drawing/2014/main" xmlns="" id="{A4C84403-D27A-4E6B-B6A0-E04E8E07A8D2}"/>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p24">
              <a:extLst>
                <a:ext uri="{FF2B5EF4-FFF2-40B4-BE49-F238E27FC236}">
                  <a16:creationId xmlns:a16="http://schemas.microsoft.com/office/drawing/2014/main" xmlns="" id="{944B8695-710D-4BCD-A90D-91811D3DB485}"/>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p24">
              <a:extLst>
                <a:ext uri="{FF2B5EF4-FFF2-40B4-BE49-F238E27FC236}">
                  <a16:creationId xmlns:a16="http://schemas.microsoft.com/office/drawing/2014/main" xmlns="" id="{5BDB6CCD-FE35-486E-B15F-426A25E6E119}"/>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p24">
              <a:extLst>
                <a:ext uri="{FF2B5EF4-FFF2-40B4-BE49-F238E27FC236}">
                  <a16:creationId xmlns:a16="http://schemas.microsoft.com/office/drawing/2014/main" xmlns="" id="{DBA7F12B-EB19-45FF-A551-27FB0E2E1ACE}"/>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p24">
              <a:extLst>
                <a:ext uri="{FF2B5EF4-FFF2-40B4-BE49-F238E27FC236}">
                  <a16:creationId xmlns:a16="http://schemas.microsoft.com/office/drawing/2014/main" xmlns="" id="{6E19F67F-9103-4A0E-BF29-3AD52F590242}"/>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p24">
              <a:extLst>
                <a:ext uri="{FF2B5EF4-FFF2-40B4-BE49-F238E27FC236}">
                  <a16:creationId xmlns:a16="http://schemas.microsoft.com/office/drawing/2014/main" xmlns="" id="{AE236F6A-6200-4FAE-A06C-B69C6E44F5F9}"/>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p24">
              <a:extLst>
                <a:ext uri="{FF2B5EF4-FFF2-40B4-BE49-F238E27FC236}">
                  <a16:creationId xmlns:a16="http://schemas.microsoft.com/office/drawing/2014/main" xmlns="" id="{095CC35D-3BA6-4088-8D10-9F5B9727F919}"/>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p24">
              <a:extLst>
                <a:ext uri="{FF2B5EF4-FFF2-40B4-BE49-F238E27FC236}">
                  <a16:creationId xmlns:a16="http://schemas.microsoft.com/office/drawing/2014/main" xmlns="" id="{AE8FC801-AD9D-4B7D-8EC2-B42C5D2B9A0A}"/>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p24">
              <a:extLst>
                <a:ext uri="{FF2B5EF4-FFF2-40B4-BE49-F238E27FC236}">
                  <a16:creationId xmlns:a16="http://schemas.microsoft.com/office/drawing/2014/main" xmlns="" id="{BB7846D5-E41F-4D50-B308-50F8F8DD1A8F}"/>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p24">
              <a:extLst>
                <a:ext uri="{FF2B5EF4-FFF2-40B4-BE49-F238E27FC236}">
                  <a16:creationId xmlns:a16="http://schemas.microsoft.com/office/drawing/2014/main" xmlns="" id="{5FC08243-61A2-45E3-901C-77A3F262AA52}"/>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p24">
              <a:extLst>
                <a:ext uri="{FF2B5EF4-FFF2-40B4-BE49-F238E27FC236}">
                  <a16:creationId xmlns:a16="http://schemas.microsoft.com/office/drawing/2014/main" xmlns="" id="{1C219235-CF17-46FC-BE5A-391881A65F66}"/>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24">
              <a:extLst>
                <a:ext uri="{FF2B5EF4-FFF2-40B4-BE49-F238E27FC236}">
                  <a16:creationId xmlns:a16="http://schemas.microsoft.com/office/drawing/2014/main" xmlns="" id="{3AF7B1C6-E6F3-4D93-9B23-20788839E14C}"/>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p24">
              <a:extLst>
                <a:ext uri="{FF2B5EF4-FFF2-40B4-BE49-F238E27FC236}">
                  <a16:creationId xmlns:a16="http://schemas.microsoft.com/office/drawing/2014/main" xmlns="" id="{E092E5E4-366C-4B97-AA1A-AD9C75446ADD}"/>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p24">
              <a:extLst>
                <a:ext uri="{FF2B5EF4-FFF2-40B4-BE49-F238E27FC236}">
                  <a16:creationId xmlns:a16="http://schemas.microsoft.com/office/drawing/2014/main" xmlns="" id="{64397EF5-BB94-4708-B9CE-9A77476C42AD}"/>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24">
              <a:extLst>
                <a:ext uri="{FF2B5EF4-FFF2-40B4-BE49-F238E27FC236}">
                  <a16:creationId xmlns:a16="http://schemas.microsoft.com/office/drawing/2014/main" xmlns="" id="{FC61B290-25C9-47B2-A156-DBCE1D396196}"/>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24">
              <a:extLst>
                <a:ext uri="{FF2B5EF4-FFF2-40B4-BE49-F238E27FC236}">
                  <a16:creationId xmlns:a16="http://schemas.microsoft.com/office/drawing/2014/main" xmlns="" id="{39A46F9A-5753-4CB0-A6F9-65637914E203}"/>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24">
              <a:extLst>
                <a:ext uri="{FF2B5EF4-FFF2-40B4-BE49-F238E27FC236}">
                  <a16:creationId xmlns:a16="http://schemas.microsoft.com/office/drawing/2014/main" xmlns="" id="{3CD23B84-1296-4E97-8F4C-776C4441E4F8}"/>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24">
              <a:extLst>
                <a:ext uri="{FF2B5EF4-FFF2-40B4-BE49-F238E27FC236}">
                  <a16:creationId xmlns:a16="http://schemas.microsoft.com/office/drawing/2014/main" xmlns="" id="{46C247AF-1A26-457C-BD49-9A95BD68000A}"/>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24">
              <a:extLst>
                <a:ext uri="{FF2B5EF4-FFF2-40B4-BE49-F238E27FC236}">
                  <a16:creationId xmlns:a16="http://schemas.microsoft.com/office/drawing/2014/main" xmlns="" id="{EE36D68F-E4F5-4473-9CE5-E465B29648BC}"/>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24">
              <a:extLst>
                <a:ext uri="{FF2B5EF4-FFF2-40B4-BE49-F238E27FC236}">
                  <a16:creationId xmlns:a16="http://schemas.microsoft.com/office/drawing/2014/main" xmlns="" id="{4D6712F3-0BAC-46AA-9584-3B8D6CC47DA4}"/>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24">
              <a:extLst>
                <a:ext uri="{FF2B5EF4-FFF2-40B4-BE49-F238E27FC236}">
                  <a16:creationId xmlns:a16="http://schemas.microsoft.com/office/drawing/2014/main" xmlns="" id="{37C26E7D-5087-44CE-A251-4AE03EEC326F}"/>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24">
              <a:extLst>
                <a:ext uri="{FF2B5EF4-FFF2-40B4-BE49-F238E27FC236}">
                  <a16:creationId xmlns:a16="http://schemas.microsoft.com/office/drawing/2014/main" xmlns="" id="{DBD491F1-00E7-4F2C-B68F-C4D181E03509}"/>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24">
              <a:extLst>
                <a:ext uri="{FF2B5EF4-FFF2-40B4-BE49-F238E27FC236}">
                  <a16:creationId xmlns:a16="http://schemas.microsoft.com/office/drawing/2014/main" xmlns="" id="{A91376D9-218E-4C24-BECC-22C3101D9D3A}"/>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24">
              <a:extLst>
                <a:ext uri="{FF2B5EF4-FFF2-40B4-BE49-F238E27FC236}">
                  <a16:creationId xmlns:a16="http://schemas.microsoft.com/office/drawing/2014/main" xmlns="" id="{59214B11-9E27-4BE4-9F2D-E655FD8A0E88}"/>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24">
              <a:extLst>
                <a:ext uri="{FF2B5EF4-FFF2-40B4-BE49-F238E27FC236}">
                  <a16:creationId xmlns:a16="http://schemas.microsoft.com/office/drawing/2014/main" xmlns="" id="{4857D990-9F51-4A3E-85C8-8F7F3A65DA0B}"/>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24">
              <a:extLst>
                <a:ext uri="{FF2B5EF4-FFF2-40B4-BE49-F238E27FC236}">
                  <a16:creationId xmlns:a16="http://schemas.microsoft.com/office/drawing/2014/main" xmlns="" id="{12751F91-0331-4758-9D18-4E1F82646080}"/>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4">
              <a:extLst>
                <a:ext uri="{FF2B5EF4-FFF2-40B4-BE49-F238E27FC236}">
                  <a16:creationId xmlns:a16="http://schemas.microsoft.com/office/drawing/2014/main" xmlns="" id="{D2859D3D-B5BF-4A08-B06E-B7FD8108CC4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24">
              <a:extLst>
                <a:ext uri="{FF2B5EF4-FFF2-40B4-BE49-F238E27FC236}">
                  <a16:creationId xmlns:a16="http://schemas.microsoft.com/office/drawing/2014/main" xmlns="" id="{5E4EE500-874E-42CA-B3E3-B98C8D604A54}"/>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24">
              <a:extLst>
                <a:ext uri="{FF2B5EF4-FFF2-40B4-BE49-F238E27FC236}">
                  <a16:creationId xmlns:a16="http://schemas.microsoft.com/office/drawing/2014/main" xmlns="" id="{ECE86768-F460-4108-8DA6-B83E05A14117}"/>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24">
              <a:extLst>
                <a:ext uri="{FF2B5EF4-FFF2-40B4-BE49-F238E27FC236}">
                  <a16:creationId xmlns:a16="http://schemas.microsoft.com/office/drawing/2014/main" xmlns="" id="{75BAB038-E43F-4FDA-A103-C97C35DE2F7C}"/>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24">
              <a:extLst>
                <a:ext uri="{FF2B5EF4-FFF2-40B4-BE49-F238E27FC236}">
                  <a16:creationId xmlns:a16="http://schemas.microsoft.com/office/drawing/2014/main" xmlns="" id="{422128D8-D3F6-4141-8999-3FDA527FF5CE}"/>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24">
              <a:extLst>
                <a:ext uri="{FF2B5EF4-FFF2-40B4-BE49-F238E27FC236}">
                  <a16:creationId xmlns:a16="http://schemas.microsoft.com/office/drawing/2014/main" xmlns="" id="{7AC9D325-8939-4DD4-A411-23FE772032FF}"/>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24">
              <a:extLst>
                <a:ext uri="{FF2B5EF4-FFF2-40B4-BE49-F238E27FC236}">
                  <a16:creationId xmlns:a16="http://schemas.microsoft.com/office/drawing/2014/main" xmlns="" id="{0F5D56A2-C30D-4763-82B8-FC05DFABB858}"/>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24">
              <a:extLst>
                <a:ext uri="{FF2B5EF4-FFF2-40B4-BE49-F238E27FC236}">
                  <a16:creationId xmlns:a16="http://schemas.microsoft.com/office/drawing/2014/main" xmlns="" id="{C2A668D9-8396-49D9-BB4A-02A9F274F917}"/>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24">
              <a:extLst>
                <a:ext uri="{FF2B5EF4-FFF2-40B4-BE49-F238E27FC236}">
                  <a16:creationId xmlns:a16="http://schemas.microsoft.com/office/drawing/2014/main" xmlns="" id="{2B632BC6-79DC-4E36-80C2-371DEA24160E}"/>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24">
              <a:extLst>
                <a:ext uri="{FF2B5EF4-FFF2-40B4-BE49-F238E27FC236}">
                  <a16:creationId xmlns:a16="http://schemas.microsoft.com/office/drawing/2014/main" xmlns="" id="{6733603F-9DD9-47A6-9876-1F9F86F8FD77}"/>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4">
              <a:extLst>
                <a:ext uri="{FF2B5EF4-FFF2-40B4-BE49-F238E27FC236}">
                  <a16:creationId xmlns:a16="http://schemas.microsoft.com/office/drawing/2014/main" xmlns="" id="{E24B4639-2010-41BA-B464-79B807327C8D}"/>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24">
              <a:extLst>
                <a:ext uri="{FF2B5EF4-FFF2-40B4-BE49-F238E27FC236}">
                  <a16:creationId xmlns:a16="http://schemas.microsoft.com/office/drawing/2014/main" xmlns="" id="{F0F10D51-E2BC-495B-9999-D20F98BEA193}"/>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24">
              <a:extLst>
                <a:ext uri="{FF2B5EF4-FFF2-40B4-BE49-F238E27FC236}">
                  <a16:creationId xmlns:a16="http://schemas.microsoft.com/office/drawing/2014/main" xmlns="" id="{FE26F864-A183-4CC4-A03B-CF8099A95CD7}"/>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24">
              <a:extLst>
                <a:ext uri="{FF2B5EF4-FFF2-40B4-BE49-F238E27FC236}">
                  <a16:creationId xmlns:a16="http://schemas.microsoft.com/office/drawing/2014/main" xmlns="" id="{81C5F69B-8627-489B-A8DD-764204054D7A}"/>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24">
              <a:extLst>
                <a:ext uri="{FF2B5EF4-FFF2-40B4-BE49-F238E27FC236}">
                  <a16:creationId xmlns:a16="http://schemas.microsoft.com/office/drawing/2014/main" xmlns="" id="{FE8EDA56-E9C9-45A0-8ACF-662F0C3EFFF5}"/>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24">
              <a:extLst>
                <a:ext uri="{FF2B5EF4-FFF2-40B4-BE49-F238E27FC236}">
                  <a16:creationId xmlns:a16="http://schemas.microsoft.com/office/drawing/2014/main" xmlns="" id="{6DDB08F9-38FC-4082-9F46-E07EE45DF9C3}"/>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24">
              <a:extLst>
                <a:ext uri="{FF2B5EF4-FFF2-40B4-BE49-F238E27FC236}">
                  <a16:creationId xmlns:a16="http://schemas.microsoft.com/office/drawing/2014/main" xmlns="" id="{FDC05D95-0E63-4414-9830-35924F1E1A2F}"/>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24">
              <a:extLst>
                <a:ext uri="{FF2B5EF4-FFF2-40B4-BE49-F238E27FC236}">
                  <a16:creationId xmlns:a16="http://schemas.microsoft.com/office/drawing/2014/main" xmlns="" id="{FC5178A0-BAD7-4114-8C54-FB104348143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24">
              <a:extLst>
                <a:ext uri="{FF2B5EF4-FFF2-40B4-BE49-F238E27FC236}">
                  <a16:creationId xmlns:a16="http://schemas.microsoft.com/office/drawing/2014/main" xmlns="" id="{CAA7A0EA-E1DF-4529-B447-563EF5FF3D33}"/>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24">
              <a:extLst>
                <a:ext uri="{FF2B5EF4-FFF2-40B4-BE49-F238E27FC236}">
                  <a16:creationId xmlns:a16="http://schemas.microsoft.com/office/drawing/2014/main" xmlns="" id="{370BFE85-3A0B-4009-A31B-C67C19B24FCA}"/>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24">
              <a:extLst>
                <a:ext uri="{FF2B5EF4-FFF2-40B4-BE49-F238E27FC236}">
                  <a16:creationId xmlns:a16="http://schemas.microsoft.com/office/drawing/2014/main" xmlns="" id="{085011CB-D046-45AC-AAD6-15908BB02EAE}"/>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24">
              <a:extLst>
                <a:ext uri="{FF2B5EF4-FFF2-40B4-BE49-F238E27FC236}">
                  <a16:creationId xmlns:a16="http://schemas.microsoft.com/office/drawing/2014/main" xmlns="" id="{1E839EEA-2E5F-4D6F-8CB4-730B2D3D1053}"/>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24">
              <a:extLst>
                <a:ext uri="{FF2B5EF4-FFF2-40B4-BE49-F238E27FC236}">
                  <a16:creationId xmlns:a16="http://schemas.microsoft.com/office/drawing/2014/main" xmlns="" id="{DDCCED46-7105-4217-AE94-7EA68DD13E8C}"/>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24">
              <a:extLst>
                <a:ext uri="{FF2B5EF4-FFF2-40B4-BE49-F238E27FC236}">
                  <a16:creationId xmlns:a16="http://schemas.microsoft.com/office/drawing/2014/main" xmlns="" id="{DD0F2D53-2AB3-4AA2-B54C-82745CAAA0FF}"/>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24">
              <a:extLst>
                <a:ext uri="{FF2B5EF4-FFF2-40B4-BE49-F238E27FC236}">
                  <a16:creationId xmlns:a16="http://schemas.microsoft.com/office/drawing/2014/main" xmlns="" id="{6B2B4C81-D137-4D97-AA93-2649C66191CE}"/>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24">
              <a:extLst>
                <a:ext uri="{FF2B5EF4-FFF2-40B4-BE49-F238E27FC236}">
                  <a16:creationId xmlns:a16="http://schemas.microsoft.com/office/drawing/2014/main" xmlns="" id="{A730E844-F7B8-4F55-83A2-E6346BF5D5A1}"/>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8;p24">
              <a:extLst>
                <a:ext uri="{FF2B5EF4-FFF2-40B4-BE49-F238E27FC236}">
                  <a16:creationId xmlns:a16="http://schemas.microsoft.com/office/drawing/2014/main" xmlns="" id="{8BF5B4E0-C0DB-4E1D-BAC0-F909C865AAE0}"/>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p24">
              <a:extLst>
                <a:ext uri="{FF2B5EF4-FFF2-40B4-BE49-F238E27FC236}">
                  <a16:creationId xmlns:a16="http://schemas.microsoft.com/office/drawing/2014/main" xmlns="" id="{A21CF097-B923-4676-9FFF-7C80EBADA676}"/>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p24">
              <a:extLst>
                <a:ext uri="{FF2B5EF4-FFF2-40B4-BE49-F238E27FC236}">
                  <a16:creationId xmlns:a16="http://schemas.microsoft.com/office/drawing/2014/main" xmlns="" id="{5616A2BE-24C1-4A99-B89E-82C2A5E89CD1}"/>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1;p24">
              <a:extLst>
                <a:ext uri="{FF2B5EF4-FFF2-40B4-BE49-F238E27FC236}">
                  <a16:creationId xmlns:a16="http://schemas.microsoft.com/office/drawing/2014/main" xmlns="" id="{0F18A63A-D4EE-4EAB-B2AE-213E6CC22C1D}"/>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2;p24">
              <a:extLst>
                <a:ext uri="{FF2B5EF4-FFF2-40B4-BE49-F238E27FC236}">
                  <a16:creationId xmlns:a16="http://schemas.microsoft.com/office/drawing/2014/main" xmlns="" id="{EF78F5A3-DA46-4049-BF1B-F8D06E207D9E}"/>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3;p24">
              <a:extLst>
                <a:ext uri="{FF2B5EF4-FFF2-40B4-BE49-F238E27FC236}">
                  <a16:creationId xmlns:a16="http://schemas.microsoft.com/office/drawing/2014/main" xmlns="" id="{8F6372FA-CDEA-4155-8540-6C37B1E56581}"/>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4;p24">
              <a:extLst>
                <a:ext uri="{FF2B5EF4-FFF2-40B4-BE49-F238E27FC236}">
                  <a16:creationId xmlns:a16="http://schemas.microsoft.com/office/drawing/2014/main" xmlns="" id="{5D280E1F-23DF-4EF0-8866-2634F44C7BCF}"/>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5;p24">
              <a:extLst>
                <a:ext uri="{FF2B5EF4-FFF2-40B4-BE49-F238E27FC236}">
                  <a16:creationId xmlns:a16="http://schemas.microsoft.com/office/drawing/2014/main" xmlns="" id="{9E678E67-D121-4920-BF6D-579E5FFFDB31}"/>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xmlns="" id="{B255D743-D76B-4022-A2CF-0E40F311113B}"/>
              </a:ext>
            </a:extLst>
          </p:cNvPr>
          <p:cNvSpPr txBox="1"/>
          <p:nvPr/>
        </p:nvSpPr>
        <p:spPr>
          <a:xfrm>
            <a:off x="274583" y="1907825"/>
            <a:ext cx="7503227" cy="307777"/>
          </a:xfrm>
          <a:prstGeom prst="rect">
            <a:avLst/>
          </a:prstGeom>
          <a:noFill/>
        </p:spPr>
        <p:txBody>
          <a:bodyPr wrap="square" rtlCol="0">
            <a:spAutoFit/>
          </a:bodyPr>
          <a:lstStyle/>
          <a:p>
            <a:r>
              <a:rPr lang="en-US" dirty="0"/>
              <a:t>We first perform the variance test.</a:t>
            </a:r>
            <a:endParaRPr lang="fr-FR" dirty="0"/>
          </a:p>
        </p:txBody>
      </p:sp>
      <p:pic>
        <p:nvPicPr>
          <p:cNvPr id="449" name="Picture 448">
            <a:extLst>
              <a:ext uri="{FF2B5EF4-FFF2-40B4-BE49-F238E27FC236}">
                <a16:creationId xmlns:a16="http://schemas.microsoft.com/office/drawing/2014/main" xmlns="" id="{9180F7B0-0B17-4D00-B954-F936465776ED}"/>
              </a:ext>
            </a:extLst>
          </p:cNvPr>
          <p:cNvPicPr>
            <a:picLocks noChangeAspect="1"/>
          </p:cNvPicPr>
          <p:nvPr/>
        </p:nvPicPr>
        <p:blipFill>
          <a:blip r:embed="rId3"/>
          <a:stretch>
            <a:fillRect/>
          </a:stretch>
        </p:blipFill>
        <p:spPr>
          <a:xfrm>
            <a:off x="695132" y="2335359"/>
            <a:ext cx="6391275" cy="2447925"/>
          </a:xfrm>
          <a:prstGeom prst="rect">
            <a:avLst/>
          </a:prstGeom>
        </p:spPr>
      </p:pic>
    </p:spTree>
    <p:extLst>
      <p:ext uri="{BB962C8B-B14F-4D97-AF65-F5344CB8AC3E}">
        <p14:creationId xmlns:p14="http://schemas.microsoft.com/office/powerpoint/2010/main" val="13521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9" name="Google Shape;202;p23">
            <a:extLst>
              <a:ext uri="{FF2B5EF4-FFF2-40B4-BE49-F238E27FC236}">
                <a16:creationId xmlns:a16="http://schemas.microsoft.com/office/drawing/2014/main" xmlns="" id="{686675E9-1AD8-4ED5-9A09-E2AB4D594D9F}"/>
              </a:ext>
            </a:extLst>
          </p:cNvPr>
          <p:cNvSpPr txBox="1">
            <a:spLocks/>
          </p:cNvSpPr>
          <p:nvPr/>
        </p:nvSpPr>
        <p:spPr>
          <a:xfrm>
            <a:off x="231390" y="196426"/>
            <a:ext cx="3161956" cy="744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just">
              <a:lnSpc>
                <a:spcPct val="107000"/>
              </a:lnSpc>
              <a:spcAft>
                <a:spcPts val="800"/>
              </a:spcAft>
            </a:pPr>
            <a:r>
              <a:rPr lang="en-US" sz="3200" b="1" dirty="0">
                <a:latin typeface="Baskerville Old Face" panose="02020602080505020303" pitchFamily="18" charset="0"/>
                <a:ea typeface="Calibri" panose="020F0502020204030204" pitchFamily="34" charset="0"/>
                <a:cs typeface="Times New Roman" panose="02020603050405020304" pitchFamily="18" charset="0"/>
              </a:rPr>
              <a:t>S</a:t>
            </a:r>
            <a:r>
              <a:rPr lang="en-US" sz="3200" b="1" dirty="0">
                <a:effectLst/>
                <a:latin typeface="Baskerville Old Face" panose="02020602080505020303" pitchFamily="18" charset="0"/>
                <a:ea typeface="Calibri" panose="020F0502020204030204" pitchFamily="34" charset="0"/>
                <a:cs typeface="Times New Roman" panose="02020603050405020304" pitchFamily="18" charset="0"/>
              </a:rPr>
              <a:t>ampling plan:</a:t>
            </a:r>
            <a:endParaRPr lang="fr-FR"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459F4589-5E28-44ED-A0EE-C4026CB59A69}"/>
              </a:ext>
            </a:extLst>
          </p:cNvPr>
          <p:cNvSpPr txBox="1"/>
          <p:nvPr/>
        </p:nvSpPr>
        <p:spPr>
          <a:xfrm>
            <a:off x="880882" y="941347"/>
            <a:ext cx="7203455" cy="1661993"/>
          </a:xfrm>
          <a:prstGeom prst="rect">
            <a:avLst/>
          </a:prstGeom>
          <a:noFill/>
        </p:spPr>
        <p:txBody>
          <a:bodyPr wrap="square" rtlCol="0">
            <a:spAutoFit/>
          </a:bodyPr>
          <a:lstStyle/>
          <a:p>
            <a:pPr marL="285750" indent="-285750" algn="just">
              <a:buFont typeface="Courier New" panose="02070309020205020404" pitchFamily="49" charset="0"/>
              <a:buChar char="o"/>
            </a:pPr>
            <a:r>
              <a:rPr lang="en-US" sz="1800" b="1" dirty="0">
                <a:effectLst/>
                <a:latin typeface="Times New Roman" panose="02020603050405020304" pitchFamily="18" charset="0"/>
                <a:ea typeface="Calibri" panose="020F0502020204030204" pitchFamily="34" charset="0"/>
                <a:cs typeface="Arial" panose="020B0604020202020204" pitchFamily="34" charset="0"/>
              </a:rPr>
              <a:t>sampling method</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gn="just"/>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stratified sampling</a:t>
            </a:r>
            <a:r>
              <a:rPr lang="en-US" sz="1800" dirty="0">
                <a:effectLst/>
                <a:latin typeface="Times New Roman" panose="02020603050405020304" pitchFamily="18" charset="0"/>
                <a:ea typeface="Calibri" panose="020F0502020204030204" pitchFamily="34" charset="0"/>
                <a:cs typeface="Arial" panose="020B0604020202020204" pitchFamily="34" charset="0"/>
              </a:rPr>
              <a:t> (equal or representative)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just">
              <a:buFont typeface="Courier New" panose="02070309020205020404" pitchFamily="49" charset="0"/>
              <a:buChar char="o"/>
            </a:pPr>
            <a:r>
              <a:rPr lang="en-US" sz="1800" b="1" dirty="0">
                <a:effectLst/>
                <a:latin typeface="Times New Roman" panose="02020603050405020304" pitchFamily="18" charset="0"/>
                <a:ea typeface="Calibri" panose="020F0502020204030204" pitchFamily="34" charset="0"/>
                <a:cs typeface="Arial" panose="020B0604020202020204" pitchFamily="34" charset="0"/>
              </a:rPr>
              <a:t>minimum sample size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r>
              <a:rPr lang="en-US" sz="1500" dirty="0">
                <a:effectLst/>
                <a:latin typeface="Times New Roman" panose="02020603050405020304" pitchFamily="18" charset="0"/>
                <a:ea typeface="Calibri" panose="020F0502020204030204" pitchFamily="34" charset="0"/>
                <a:cs typeface="Arial" panose="020B0604020202020204" pitchFamily="34" charset="0"/>
              </a:rPr>
              <a:t>68 (34F . 34M)</a:t>
            </a:r>
            <a:endParaRPr lang="fr-FR" sz="1500" dirty="0">
              <a:effectLst/>
              <a:latin typeface="Calibri" panose="020F0502020204030204" pitchFamily="34" charset="0"/>
              <a:ea typeface="Calibri" panose="020F0502020204030204" pitchFamily="34" charset="0"/>
              <a:cs typeface="Arial" panose="020B0604020202020204" pitchFamily="34" charset="0"/>
            </a:endParaRPr>
          </a:p>
          <a:p>
            <a:r>
              <a:rPr lang="en-US" sz="1500" dirty="0">
                <a:effectLst/>
                <a:latin typeface="Times New Roman" panose="02020603050405020304" pitchFamily="18" charset="0"/>
                <a:ea typeface="Calibri" panose="020F0502020204030204" pitchFamily="34" charset="0"/>
                <a:cs typeface="Arial" panose="020B0604020202020204" pitchFamily="34" charset="0"/>
              </a:rPr>
              <a:t>		Confidence 95%</a:t>
            </a:r>
            <a:endParaRPr lang="fr-FR" sz="1500" dirty="0">
              <a:effectLst/>
              <a:latin typeface="Calibri" panose="020F0502020204030204" pitchFamily="34" charset="0"/>
              <a:ea typeface="Calibri" panose="020F0502020204030204" pitchFamily="34" charset="0"/>
              <a:cs typeface="Arial" panose="020B0604020202020204" pitchFamily="34" charset="0"/>
            </a:endParaRPr>
          </a:p>
          <a:p>
            <a:r>
              <a:rPr lang="en-US" sz="1500" dirty="0">
                <a:effectLst/>
                <a:latin typeface="Times New Roman" panose="02020603050405020304" pitchFamily="18" charset="0"/>
                <a:ea typeface="Calibri" panose="020F0502020204030204" pitchFamily="34" charset="0"/>
                <a:cs typeface="Arial" panose="020B0604020202020204" pitchFamily="34" charset="0"/>
              </a:rPr>
              <a:t>		Margin of error </a:t>
            </a:r>
            <a:r>
              <a:rPr lang="en-US" sz="1500" dirty="0" smtClean="0">
                <a:effectLst/>
                <a:latin typeface="Times New Roman" panose="02020603050405020304" pitchFamily="18" charset="0"/>
                <a:ea typeface="Calibri" panose="020F0502020204030204" pitchFamily="34" charset="0"/>
                <a:cs typeface="Arial" panose="020B0604020202020204" pitchFamily="34" charset="0"/>
              </a:rPr>
              <a:t>5% </a:t>
            </a:r>
            <a:endParaRPr lang="fr-FR" sz="15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447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26992" y="-132591"/>
            <a:ext cx="6189563" cy="17500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sz="2000" dirty="0" err="1">
                <a:solidFill>
                  <a:schemeClr val="accent3">
                    <a:lumMod val="75000"/>
                  </a:schemeClr>
                </a:solidFill>
              </a:rPr>
              <a:t>research</a:t>
            </a:r>
            <a:r>
              <a:rPr lang="fr-FR" sz="2000" dirty="0">
                <a:solidFill>
                  <a:schemeClr val="accent3">
                    <a:lumMod val="75000"/>
                  </a:schemeClr>
                </a:solidFill>
              </a:rPr>
              <a:t> </a:t>
            </a:r>
            <a:r>
              <a:rPr lang="fr-FR" sz="2000" dirty="0" err="1">
                <a:solidFill>
                  <a:schemeClr val="accent3">
                    <a:lumMod val="75000"/>
                  </a:schemeClr>
                </a:solidFill>
              </a:rPr>
              <a:t>hypothesis</a:t>
            </a:r>
            <a:r>
              <a:rPr lang="fr-FR" sz="2000" dirty="0">
                <a:solidFill>
                  <a:schemeClr val="accent3">
                    <a:lumMod val="75000"/>
                  </a:schemeClr>
                </a:solidFill>
              </a:rPr>
              <a:t> test</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a:r>
            <a:br>
              <a:rPr lang="fr-FR" dirty="0">
                <a:solidFill>
                  <a:schemeClr val="accent3">
                    <a:lumMod val="75000"/>
                  </a:schemeClr>
                </a:solidFill>
              </a:rPr>
            </a:br>
            <a:endParaRPr dirty="0">
              <a:solidFill>
                <a:schemeClr val="accent3">
                  <a:lumMod val="75000"/>
                </a:schemeClr>
              </a:solidFill>
            </a:endParaRPr>
          </a:p>
        </p:txBody>
      </p:sp>
      <p:grpSp>
        <p:nvGrpSpPr>
          <p:cNvPr id="6" name="Google Shape;210;p24">
            <a:extLst>
              <a:ext uri="{FF2B5EF4-FFF2-40B4-BE49-F238E27FC236}">
                <a16:creationId xmlns:a16="http://schemas.microsoft.com/office/drawing/2014/main" xmlns="" id="{12ACD391-B887-4F9E-8353-D8B7F5D6DA44}"/>
              </a:ext>
            </a:extLst>
          </p:cNvPr>
          <p:cNvGrpSpPr/>
          <p:nvPr/>
        </p:nvGrpSpPr>
        <p:grpSpPr>
          <a:xfrm flipH="1">
            <a:off x="5777469" y="701850"/>
            <a:ext cx="3706695" cy="2550084"/>
            <a:chOff x="4388650" y="2224200"/>
            <a:chExt cx="1707525" cy="1174775"/>
          </a:xfrm>
        </p:grpSpPr>
        <p:sp>
          <p:nvSpPr>
            <p:cNvPr id="7" name="Google Shape;211;p24">
              <a:extLst>
                <a:ext uri="{FF2B5EF4-FFF2-40B4-BE49-F238E27FC236}">
                  <a16:creationId xmlns:a16="http://schemas.microsoft.com/office/drawing/2014/main" xmlns="" id="{3ED27BFB-B09A-404E-8991-A9C855EB599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p24">
              <a:extLst>
                <a:ext uri="{FF2B5EF4-FFF2-40B4-BE49-F238E27FC236}">
                  <a16:creationId xmlns:a16="http://schemas.microsoft.com/office/drawing/2014/main" xmlns="" id="{C81EBEA4-21C7-4C7A-8167-68F68E95C068}"/>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p24">
              <a:extLst>
                <a:ext uri="{FF2B5EF4-FFF2-40B4-BE49-F238E27FC236}">
                  <a16:creationId xmlns:a16="http://schemas.microsoft.com/office/drawing/2014/main" xmlns="" id="{087684C3-EF25-48DF-8B3C-1FD1CB94026C}"/>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24">
              <a:extLst>
                <a:ext uri="{FF2B5EF4-FFF2-40B4-BE49-F238E27FC236}">
                  <a16:creationId xmlns:a16="http://schemas.microsoft.com/office/drawing/2014/main" xmlns="" id="{32957D02-D66D-4034-B63A-77647CB978B6}"/>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p24">
              <a:extLst>
                <a:ext uri="{FF2B5EF4-FFF2-40B4-BE49-F238E27FC236}">
                  <a16:creationId xmlns:a16="http://schemas.microsoft.com/office/drawing/2014/main" xmlns="" id="{8C5589E2-3786-409D-8091-E4A2EA414989}"/>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4">
              <a:extLst>
                <a:ext uri="{FF2B5EF4-FFF2-40B4-BE49-F238E27FC236}">
                  <a16:creationId xmlns:a16="http://schemas.microsoft.com/office/drawing/2014/main" xmlns="" id="{A4C84403-D27A-4E6B-B6A0-E04E8E07A8D2}"/>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p24">
              <a:extLst>
                <a:ext uri="{FF2B5EF4-FFF2-40B4-BE49-F238E27FC236}">
                  <a16:creationId xmlns:a16="http://schemas.microsoft.com/office/drawing/2014/main" xmlns="" id="{944B8695-710D-4BCD-A90D-91811D3DB485}"/>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p24">
              <a:extLst>
                <a:ext uri="{FF2B5EF4-FFF2-40B4-BE49-F238E27FC236}">
                  <a16:creationId xmlns:a16="http://schemas.microsoft.com/office/drawing/2014/main" xmlns="" id="{5BDB6CCD-FE35-486E-B15F-426A25E6E119}"/>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p24">
              <a:extLst>
                <a:ext uri="{FF2B5EF4-FFF2-40B4-BE49-F238E27FC236}">
                  <a16:creationId xmlns:a16="http://schemas.microsoft.com/office/drawing/2014/main" xmlns="" id="{DBA7F12B-EB19-45FF-A551-27FB0E2E1ACE}"/>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p24">
              <a:extLst>
                <a:ext uri="{FF2B5EF4-FFF2-40B4-BE49-F238E27FC236}">
                  <a16:creationId xmlns:a16="http://schemas.microsoft.com/office/drawing/2014/main" xmlns="" id="{6E19F67F-9103-4A0E-BF29-3AD52F590242}"/>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p24">
              <a:extLst>
                <a:ext uri="{FF2B5EF4-FFF2-40B4-BE49-F238E27FC236}">
                  <a16:creationId xmlns:a16="http://schemas.microsoft.com/office/drawing/2014/main" xmlns="" id="{AE236F6A-6200-4FAE-A06C-B69C6E44F5F9}"/>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p24">
              <a:extLst>
                <a:ext uri="{FF2B5EF4-FFF2-40B4-BE49-F238E27FC236}">
                  <a16:creationId xmlns:a16="http://schemas.microsoft.com/office/drawing/2014/main" xmlns="" id="{095CC35D-3BA6-4088-8D10-9F5B9727F919}"/>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p24">
              <a:extLst>
                <a:ext uri="{FF2B5EF4-FFF2-40B4-BE49-F238E27FC236}">
                  <a16:creationId xmlns:a16="http://schemas.microsoft.com/office/drawing/2014/main" xmlns="" id="{AE8FC801-AD9D-4B7D-8EC2-B42C5D2B9A0A}"/>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p24">
              <a:extLst>
                <a:ext uri="{FF2B5EF4-FFF2-40B4-BE49-F238E27FC236}">
                  <a16:creationId xmlns:a16="http://schemas.microsoft.com/office/drawing/2014/main" xmlns="" id="{BB7846D5-E41F-4D50-B308-50F8F8DD1A8F}"/>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p24">
              <a:extLst>
                <a:ext uri="{FF2B5EF4-FFF2-40B4-BE49-F238E27FC236}">
                  <a16:creationId xmlns:a16="http://schemas.microsoft.com/office/drawing/2014/main" xmlns="" id="{5FC08243-61A2-45E3-901C-77A3F262AA52}"/>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p24">
              <a:extLst>
                <a:ext uri="{FF2B5EF4-FFF2-40B4-BE49-F238E27FC236}">
                  <a16:creationId xmlns:a16="http://schemas.microsoft.com/office/drawing/2014/main" xmlns="" id="{1C219235-CF17-46FC-BE5A-391881A65F66}"/>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24">
              <a:extLst>
                <a:ext uri="{FF2B5EF4-FFF2-40B4-BE49-F238E27FC236}">
                  <a16:creationId xmlns:a16="http://schemas.microsoft.com/office/drawing/2014/main" xmlns="" id="{3AF7B1C6-E6F3-4D93-9B23-20788839E14C}"/>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p24">
              <a:extLst>
                <a:ext uri="{FF2B5EF4-FFF2-40B4-BE49-F238E27FC236}">
                  <a16:creationId xmlns:a16="http://schemas.microsoft.com/office/drawing/2014/main" xmlns="" id="{E092E5E4-366C-4B97-AA1A-AD9C75446ADD}"/>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p24">
              <a:extLst>
                <a:ext uri="{FF2B5EF4-FFF2-40B4-BE49-F238E27FC236}">
                  <a16:creationId xmlns:a16="http://schemas.microsoft.com/office/drawing/2014/main" xmlns="" id="{64397EF5-BB94-4708-B9CE-9A77476C42AD}"/>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24">
              <a:extLst>
                <a:ext uri="{FF2B5EF4-FFF2-40B4-BE49-F238E27FC236}">
                  <a16:creationId xmlns:a16="http://schemas.microsoft.com/office/drawing/2014/main" xmlns="" id="{FC61B290-25C9-47B2-A156-DBCE1D396196}"/>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24">
              <a:extLst>
                <a:ext uri="{FF2B5EF4-FFF2-40B4-BE49-F238E27FC236}">
                  <a16:creationId xmlns:a16="http://schemas.microsoft.com/office/drawing/2014/main" xmlns="" id="{39A46F9A-5753-4CB0-A6F9-65637914E203}"/>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24">
              <a:extLst>
                <a:ext uri="{FF2B5EF4-FFF2-40B4-BE49-F238E27FC236}">
                  <a16:creationId xmlns:a16="http://schemas.microsoft.com/office/drawing/2014/main" xmlns="" id="{3CD23B84-1296-4E97-8F4C-776C4441E4F8}"/>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24">
              <a:extLst>
                <a:ext uri="{FF2B5EF4-FFF2-40B4-BE49-F238E27FC236}">
                  <a16:creationId xmlns:a16="http://schemas.microsoft.com/office/drawing/2014/main" xmlns="" id="{46C247AF-1A26-457C-BD49-9A95BD68000A}"/>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24">
              <a:extLst>
                <a:ext uri="{FF2B5EF4-FFF2-40B4-BE49-F238E27FC236}">
                  <a16:creationId xmlns:a16="http://schemas.microsoft.com/office/drawing/2014/main" xmlns="" id="{EE36D68F-E4F5-4473-9CE5-E465B29648BC}"/>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24">
              <a:extLst>
                <a:ext uri="{FF2B5EF4-FFF2-40B4-BE49-F238E27FC236}">
                  <a16:creationId xmlns:a16="http://schemas.microsoft.com/office/drawing/2014/main" xmlns="" id="{4D6712F3-0BAC-46AA-9584-3B8D6CC47DA4}"/>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24">
              <a:extLst>
                <a:ext uri="{FF2B5EF4-FFF2-40B4-BE49-F238E27FC236}">
                  <a16:creationId xmlns:a16="http://schemas.microsoft.com/office/drawing/2014/main" xmlns="" id="{37C26E7D-5087-44CE-A251-4AE03EEC326F}"/>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24">
              <a:extLst>
                <a:ext uri="{FF2B5EF4-FFF2-40B4-BE49-F238E27FC236}">
                  <a16:creationId xmlns:a16="http://schemas.microsoft.com/office/drawing/2014/main" xmlns="" id="{DBD491F1-00E7-4F2C-B68F-C4D181E03509}"/>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24">
              <a:extLst>
                <a:ext uri="{FF2B5EF4-FFF2-40B4-BE49-F238E27FC236}">
                  <a16:creationId xmlns:a16="http://schemas.microsoft.com/office/drawing/2014/main" xmlns="" id="{A91376D9-218E-4C24-BECC-22C3101D9D3A}"/>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24">
              <a:extLst>
                <a:ext uri="{FF2B5EF4-FFF2-40B4-BE49-F238E27FC236}">
                  <a16:creationId xmlns:a16="http://schemas.microsoft.com/office/drawing/2014/main" xmlns="" id="{59214B11-9E27-4BE4-9F2D-E655FD8A0E88}"/>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24">
              <a:extLst>
                <a:ext uri="{FF2B5EF4-FFF2-40B4-BE49-F238E27FC236}">
                  <a16:creationId xmlns:a16="http://schemas.microsoft.com/office/drawing/2014/main" xmlns="" id="{4857D990-9F51-4A3E-85C8-8F7F3A65DA0B}"/>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24">
              <a:extLst>
                <a:ext uri="{FF2B5EF4-FFF2-40B4-BE49-F238E27FC236}">
                  <a16:creationId xmlns:a16="http://schemas.microsoft.com/office/drawing/2014/main" xmlns="" id="{12751F91-0331-4758-9D18-4E1F82646080}"/>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4">
              <a:extLst>
                <a:ext uri="{FF2B5EF4-FFF2-40B4-BE49-F238E27FC236}">
                  <a16:creationId xmlns:a16="http://schemas.microsoft.com/office/drawing/2014/main" xmlns="" id="{D2859D3D-B5BF-4A08-B06E-B7FD8108CC4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24">
              <a:extLst>
                <a:ext uri="{FF2B5EF4-FFF2-40B4-BE49-F238E27FC236}">
                  <a16:creationId xmlns:a16="http://schemas.microsoft.com/office/drawing/2014/main" xmlns="" id="{5E4EE500-874E-42CA-B3E3-B98C8D604A54}"/>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24">
              <a:extLst>
                <a:ext uri="{FF2B5EF4-FFF2-40B4-BE49-F238E27FC236}">
                  <a16:creationId xmlns:a16="http://schemas.microsoft.com/office/drawing/2014/main" xmlns="" id="{ECE86768-F460-4108-8DA6-B83E05A14117}"/>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24">
              <a:extLst>
                <a:ext uri="{FF2B5EF4-FFF2-40B4-BE49-F238E27FC236}">
                  <a16:creationId xmlns:a16="http://schemas.microsoft.com/office/drawing/2014/main" xmlns="" id="{75BAB038-E43F-4FDA-A103-C97C35DE2F7C}"/>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24">
              <a:extLst>
                <a:ext uri="{FF2B5EF4-FFF2-40B4-BE49-F238E27FC236}">
                  <a16:creationId xmlns:a16="http://schemas.microsoft.com/office/drawing/2014/main" xmlns="" id="{422128D8-D3F6-4141-8999-3FDA527FF5CE}"/>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24">
              <a:extLst>
                <a:ext uri="{FF2B5EF4-FFF2-40B4-BE49-F238E27FC236}">
                  <a16:creationId xmlns:a16="http://schemas.microsoft.com/office/drawing/2014/main" xmlns="" id="{7AC9D325-8939-4DD4-A411-23FE772032FF}"/>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24">
              <a:extLst>
                <a:ext uri="{FF2B5EF4-FFF2-40B4-BE49-F238E27FC236}">
                  <a16:creationId xmlns:a16="http://schemas.microsoft.com/office/drawing/2014/main" xmlns="" id="{0F5D56A2-C30D-4763-82B8-FC05DFABB858}"/>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24">
              <a:extLst>
                <a:ext uri="{FF2B5EF4-FFF2-40B4-BE49-F238E27FC236}">
                  <a16:creationId xmlns:a16="http://schemas.microsoft.com/office/drawing/2014/main" xmlns="" id="{C2A668D9-8396-49D9-BB4A-02A9F274F917}"/>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24">
              <a:extLst>
                <a:ext uri="{FF2B5EF4-FFF2-40B4-BE49-F238E27FC236}">
                  <a16:creationId xmlns:a16="http://schemas.microsoft.com/office/drawing/2014/main" xmlns="" id="{2B632BC6-79DC-4E36-80C2-371DEA24160E}"/>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24">
              <a:extLst>
                <a:ext uri="{FF2B5EF4-FFF2-40B4-BE49-F238E27FC236}">
                  <a16:creationId xmlns:a16="http://schemas.microsoft.com/office/drawing/2014/main" xmlns="" id="{6733603F-9DD9-47A6-9876-1F9F86F8FD77}"/>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4">
              <a:extLst>
                <a:ext uri="{FF2B5EF4-FFF2-40B4-BE49-F238E27FC236}">
                  <a16:creationId xmlns:a16="http://schemas.microsoft.com/office/drawing/2014/main" xmlns="" id="{E24B4639-2010-41BA-B464-79B807327C8D}"/>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24">
              <a:extLst>
                <a:ext uri="{FF2B5EF4-FFF2-40B4-BE49-F238E27FC236}">
                  <a16:creationId xmlns:a16="http://schemas.microsoft.com/office/drawing/2014/main" xmlns="" id="{F0F10D51-E2BC-495B-9999-D20F98BEA193}"/>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24">
              <a:extLst>
                <a:ext uri="{FF2B5EF4-FFF2-40B4-BE49-F238E27FC236}">
                  <a16:creationId xmlns:a16="http://schemas.microsoft.com/office/drawing/2014/main" xmlns="" id="{FE26F864-A183-4CC4-A03B-CF8099A95CD7}"/>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24">
              <a:extLst>
                <a:ext uri="{FF2B5EF4-FFF2-40B4-BE49-F238E27FC236}">
                  <a16:creationId xmlns:a16="http://schemas.microsoft.com/office/drawing/2014/main" xmlns="" id="{81C5F69B-8627-489B-A8DD-764204054D7A}"/>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24">
              <a:extLst>
                <a:ext uri="{FF2B5EF4-FFF2-40B4-BE49-F238E27FC236}">
                  <a16:creationId xmlns:a16="http://schemas.microsoft.com/office/drawing/2014/main" xmlns="" id="{FE8EDA56-E9C9-45A0-8ACF-662F0C3EFFF5}"/>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24">
              <a:extLst>
                <a:ext uri="{FF2B5EF4-FFF2-40B4-BE49-F238E27FC236}">
                  <a16:creationId xmlns:a16="http://schemas.microsoft.com/office/drawing/2014/main" xmlns="" id="{6DDB08F9-38FC-4082-9F46-E07EE45DF9C3}"/>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24">
              <a:extLst>
                <a:ext uri="{FF2B5EF4-FFF2-40B4-BE49-F238E27FC236}">
                  <a16:creationId xmlns:a16="http://schemas.microsoft.com/office/drawing/2014/main" xmlns="" id="{FDC05D95-0E63-4414-9830-35924F1E1A2F}"/>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24">
              <a:extLst>
                <a:ext uri="{FF2B5EF4-FFF2-40B4-BE49-F238E27FC236}">
                  <a16:creationId xmlns:a16="http://schemas.microsoft.com/office/drawing/2014/main" xmlns="" id="{FC5178A0-BAD7-4114-8C54-FB104348143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24">
              <a:extLst>
                <a:ext uri="{FF2B5EF4-FFF2-40B4-BE49-F238E27FC236}">
                  <a16:creationId xmlns:a16="http://schemas.microsoft.com/office/drawing/2014/main" xmlns="" id="{CAA7A0EA-E1DF-4529-B447-563EF5FF3D33}"/>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24">
              <a:extLst>
                <a:ext uri="{FF2B5EF4-FFF2-40B4-BE49-F238E27FC236}">
                  <a16:creationId xmlns:a16="http://schemas.microsoft.com/office/drawing/2014/main" xmlns="" id="{370BFE85-3A0B-4009-A31B-C67C19B24FCA}"/>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24">
              <a:extLst>
                <a:ext uri="{FF2B5EF4-FFF2-40B4-BE49-F238E27FC236}">
                  <a16:creationId xmlns:a16="http://schemas.microsoft.com/office/drawing/2014/main" xmlns="" id="{085011CB-D046-45AC-AAD6-15908BB02EAE}"/>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24">
              <a:extLst>
                <a:ext uri="{FF2B5EF4-FFF2-40B4-BE49-F238E27FC236}">
                  <a16:creationId xmlns:a16="http://schemas.microsoft.com/office/drawing/2014/main" xmlns="" id="{1E839EEA-2E5F-4D6F-8CB4-730B2D3D1053}"/>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24">
              <a:extLst>
                <a:ext uri="{FF2B5EF4-FFF2-40B4-BE49-F238E27FC236}">
                  <a16:creationId xmlns:a16="http://schemas.microsoft.com/office/drawing/2014/main" xmlns="" id="{DDCCED46-7105-4217-AE94-7EA68DD13E8C}"/>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24">
              <a:extLst>
                <a:ext uri="{FF2B5EF4-FFF2-40B4-BE49-F238E27FC236}">
                  <a16:creationId xmlns:a16="http://schemas.microsoft.com/office/drawing/2014/main" xmlns="" id="{DD0F2D53-2AB3-4AA2-B54C-82745CAAA0FF}"/>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24">
              <a:extLst>
                <a:ext uri="{FF2B5EF4-FFF2-40B4-BE49-F238E27FC236}">
                  <a16:creationId xmlns:a16="http://schemas.microsoft.com/office/drawing/2014/main" xmlns="" id="{6B2B4C81-D137-4D97-AA93-2649C66191CE}"/>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24">
              <a:extLst>
                <a:ext uri="{FF2B5EF4-FFF2-40B4-BE49-F238E27FC236}">
                  <a16:creationId xmlns:a16="http://schemas.microsoft.com/office/drawing/2014/main" xmlns="" id="{A730E844-F7B8-4F55-83A2-E6346BF5D5A1}"/>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8;p24">
              <a:extLst>
                <a:ext uri="{FF2B5EF4-FFF2-40B4-BE49-F238E27FC236}">
                  <a16:creationId xmlns:a16="http://schemas.microsoft.com/office/drawing/2014/main" xmlns="" id="{8BF5B4E0-C0DB-4E1D-BAC0-F909C865AAE0}"/>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p24">
              <a:extLst>
                <a:ext uri="{FF2B5EF4-FFF2-40B4-BE49-F238E27FC236}">
                  <a16:creationId xmlns:a16="http://schemas.microsoft.com/office/drawing/2014/main" xmlns="" id="{A21CF097-B923-4676-9FFF-7C80EBADA676}"/>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p24">
              <a:extLst>
                <a:ext uri="{FF2B5EF4-FFF2-40B4-BE49-F238E27FC236}">
                  <a16:creationId xmlns:a16="http://schemas.microsoft.com/office/drawing/2014/main" xmlns="" id="{5616A2BE-24C1-4A99-B89E-82C2A5E89CD1}"/>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1;p24">
              <a:extLst>
                <a:ext uri="{FF2B5EF4-FFF2-40B4-BE49-F238E27FC236}">
                  <a16:creationId xmlns:a16="http://schemas.microsoft.com/office/drawing/2014/main" xmlns="" id="{0F18A63A-D4EE-4EAB-B2AE-213E6CC22C1D}"/>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2;p24">
              <a:extLst>
                <a:ext uri="{FF2B5EF4-FFF2-40B4-BE49-F238E27FC236}">
                  <a16:creationId xmlns:a16="http://schemas.microsoft.com/office/drawing/2014/main" xmlns="" id="{EF78F5A3-DA46-4049-BF1B-F8D06E207D9E}"/>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3;p24">
              <a:extLst>
                <a:ext uri="{FF2B5EF4-FFF2-40B4-BE49-F238E27FC236}">
                  <a16:creationId xmlns:a16="http://schemas.microsoft.com/office/drawing/2014/main" xmlns="" id="{8F6372FA-CDEA-4155-8540-6C37B1E56581}"/>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4;p24">
              <a:extLst>
                <a:ext uri="{FF2B5EF4-FFF2-40B4-BE49-F238E27FC236}">
                  <a16:creationId xmlns:a16="http://schemas.microsoft.com/office/drawing/2014/main" xmlns="" id="{5D280E1F-23DF-4EF0-8866-2634F44C7BCF}"/>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5;p24">
              <a:extLst>
                <a:ext uri="{FF2B5EF4-FFF2-40B4-BE49-F238E27FC236}">
                  <a16:creationId xmlns:a16="http://schemas.microsoft.com/office/drawing/2014/main" xmlns="" id="{9E678E67-D121-4920-BF6D-579E5FFFDB31}"/>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ECABAA0-19AB-4EFA-89C1-EA16D6312D79}"/>
              </a:ext>
            </a:extLst>
          </p:cNvPr>
          <p:cNvSpPr txBox="1"/>
          <p:nvPr/>
        </p:nvSpPr>
        <p:spPr>
          <a:xfrm>
            <a:off x="316546" y="2231542"/>
            <a:ext cx="7483185" cy="2031325"/>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HYPOTHESIS 2</a:t>
            </a:r>
          </a:p>
          <a:p>
            <a:r>
              <a:rPr lang="en-US" sz="1800" dirty="0">
                <a:latin typeface="Roboto" panose="02000000000000000000" pitchFamily="2" charset="0"/>
                <a:ea typeface="Roboto" panose="02000000000000000000" pitchFamily="2" charset="0"/>
              </a:rPr>
              <a:t>Is there a relationship between recognition of the usefulness of technology and its adoption by students?</a:t>
            </a:r>
          </a:p>
          <a:p>
            <a:r>
              <a:rPr lang="en-US" sz="1800" dirty="0">
                <a:latin typeface="Roboto" panose="02000000000000000000" pitchFamily="2" charset="0"/>
                <a:ea typeface="Roboto" panose="02000000000000000000" pitchFamily="2" charset="0"/>
              </a:rPr>
              <a:t>H0: There is no relationship between the recognition of the usefulness of technology </a:t>
            </a:r>
            <a:r>
              <a:rPr lang="en-US" sz="1800" dirty="0" err="1">
                <a:latin typeface="Roboto" panose="02000000000000000000" pitchFamily="2" charset="0"/>
                <a:ea typeface="Roboto" panose="02000000000000000000" pitchFamily="2" charset="0"/>
              </a:rPr>
              <a:t>inhigher</a:t>
            </a:r>
            <a:r>
              <a:rPr lang="en-US" sz="1800" dirty="0">
                <a:latin typeface="Roboto" panose="02000000000000000000" pitchFamily="2" charset="0"/>
                <a:ea typeface="Roboto" panose="02000000000000000000" pitchFamily="2" charset="0"/>
              </a:rPr>
              <a:t> education and student adoption of technology.</a:t>
            </a:r>
          </a:p>
          <a:p>
            <a:r>
              <a:rPr lang="en-US" sz="1800" dirty="0">
                <a:latin typeface="Roboto" panose="02000000000000000000" pitchFamily="2" charset="0"/>
                <a:ea typeface="Roboto" panose="02000000000000000000" pitchFamily="2" charset="0"/>
              </a:rPr>
              <a:t>H1: Students who recognize the usefulness of technology in </a:t>
            </a:r>
            <a:r>
              <a:rPr lang="en-US" sz="1800" dirty="0" err="1">
                <a:latin typeface="Roboto" panose="02000000000000000000" pitchFamily="2" charset="0"/>
                <a:ea typeface="Roboto" panose="02000000000000000000" pitchFamily="2" charset="0"/>
              </a:rPr>
              <a:t>teachinghigher</a:t>
            </a:r>
            <a:r>
              <a:rPr lang="en-US" sz="1800" dirty="0">
                <a:latin typeface="Roboto" panose="02000000000000000000" pitchFamily="2" charset="0"/>
                <a:ea typeface="Roboto" panose="02000000000000000000" pitchFamily="2" charset="0"/>
              </a:rPr>
              <a:t> are more likely to adopt the technology.</a:t>
            </a:r>
          </a:p>
        </p:txBody>
      </p:sp>
    </p:spTree>
    <p:extLst>
      <p:ext uri="{BB962C8B-B14F-4D97-AF65-F5344CB8AC3E}">
        <p14:creationId xmlns:p14="http://schemas.microsoft.com/office/powerpoint/2010/main" val="69118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26992" y="-132591"/>
            <a:ext cx="6189563" cy="17500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sz="2000" dirty="0" err="1">
                <a:solidFill>
                  <a:schemeClr val="accent3">
                    <a:lumMod val="75000"/>
                  </a:schemeClr>
                </a:solidFill>
              </a:rPr>
              <a:t>research</a:t>
            </a:r>
            <a:r>
              <a:rPr lang="fr-FR" sz="2000" dirty="0">
                <a:solidFill>
                  <a:schemeClr val="accent3">
                    <a:lumMod val="75000"/>
                  </a:schemeClr>
                </a:solidFill>
              </a:rPr>
              <a:t> </a:t>
            </a:r>
            <a:r>
              <a:rPr lang="fr-FR" sz="2000" dirty="0" err="1">
                <a:solidFill>
                  <a:schemeClr val="accent3">
                    <a:lumMod val="75000"/>
                  </a:schemeClr>
                </a:solidFill>
              </a:rPr>
              <a:t>hypothesis</a:t>
            </a:r>
            <a:r>
              <a:rPr lang="fr-FR" sz="2000" dirty="0">
                <a:solidFill>
                  <a:schemeClr val="accent3">
                    <a:lumMod val="75000"/>
                  </a:schemeClr>
                </a:solidFill>
              </a:rPr>
              <a:t> test</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a:r>
            <a:br>
              <a:rPr lang="fr-FR" dirty="0">
                <a:solidFill>
                  <a:schemeClr val="accent3">
                    <a:lumMod val="75000"/>
                  </a:schemeClr>
                </a:solidFill>
              </a:rPr>
            </a:br>
            <a:endParaRPr dirty="0">
              <a:solidFill>
                <a:schemeClr val="accent3">
                  <a:lumMod val="75000"/>
                </a:schemeClr>
              </a:solidFill>
            </a:endParaRPr>
          </a:p>
        </p:txBody>
      </p:sp>
      <p:grpSp>
        <p:nvGrpSpPr>
          <p:cNvPr id="6" name="Google Shape;210;p24">
            <a:extLst>
              <a:ext uri="{FF2B5EF4-FFF2-40B4-BE49-F238E27FC236}">
                <a16:creationId xmlns:a16="http://schemas.microsoft.com/office/drawing/2014/main" xmlns="" id="{12ACD391-B887-4F9E-8353-D8B7F5D6DA44}"/>
              </a:ext>
            </a:extLst>
          </p:cNvPr>
          <p:cNvGrpSpPr/>
          <p:nvPr/>
        </p:nvGrpSpPr>
        <p:grpSpPr>
          <a:xfrm flipH="1">
            <a:off x="5777469" y="701850"/>
            <a:ext cx="3706695" cy="2550084"/>
            <a:chOff x="4388650" y="2224200"/>
            <a:chExt cx="1707525" cy="1174775"/>
          </a:xfrm>
        </p:grpSpPr>
        <p:sp>
          <p:nvSpPr>
            <p:cNvPr id="7" name="Google Shape;211;p24">
              <a:extLst>
                <a:ext uri="{FF2B5EF4-FFF2-40B4-BE49-F238E27FC236}">
                  <a16:creationId xmlns:a16="http://schemas.microsoft.com/office/drawing/2014/main" xmlns="" id="{3ED27BFB-B09A-404E-8991-A9C855EB599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p24">
              <a:extLst>
                <a:ext uri="{FF2B5EF4-FFF2-40B4-BE49-F238E27FC236}">
                  <a16:creationId xmlns:a16="http://schemas.microsoft.com/office/drawing/2014/main" xmlns="" id="{C81EBEA4-21C7-4C7A-8167-68F68E95C068}"/>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p24">
              <a:extLst>
                <a:ext uri="{FF2B5EF4-FFF2-40B4-BE49-F238E27FC236}">
                  <a16:creationId xmlns:a16="http://schemas.microsoft.com/office/drawing/2014/main" xmlns="" id="{087684C3-EF25-48DF-8B3C-1FD1CB94026C}"/>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24">
              <a:extLst>
                <a:ext uri="{FF2B5EF4-FFF2-40B4-BE49-F238E27FC236}">
                  <a16:creationId xmlns:a16="http://schemas.microsoft.com/office/drawing/2014/main" xmlns="" id="{32957D02-D66D-4034-B63A-77647CB978B6}"/>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p24">
              <a:extLst>
                <a:ext uri="{FF2B5EF4-FFF2-40B4-BE49-F238E27FC236}">
                  <a16:creationId xmlns:a16="http://schemas.microsoft.com/office/drawing/2014/main" xmlns="" id="{8C5589E2-3786-409D-8091-E4A2EA414989}"/>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4">
              <a:extLst>
                <a:ext uri="{FF2B5EF4-FFF2-40B4-BE49-F238E27FC236}">
                  <a16:creationId xmlns:a16="http://schemas.microsoft.com/office/drawing/2014/main" xmlns="" id="{A4C84403-D27A-4E6B-B6A0-E04E8E07A8D2}"/>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p24">
              <a:extLst>
                <a:ext uri="{FF2B5EF4-FFF2-40B4-BE49-F238E27FC236}">
                  <a16:creationId xmlns:a16="http://schemas.microsoft.com/office/drawing/2014/main" xmlns="" id="{944B8695-710D-4BCD-A90D-91811D3DB485}"/>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p24">
              <a:extLst>
                <a:ext uri="{FF2B5EF4-FFF2-40B4-BE49-F238E27FC236}">
                  <a16:creationId xmlns:a16="http://schemas.microsoft.com/office/drawing/2014/main" xmlns="" id="{5BDB6CCD-FE35-486E-B15F-426A25E6E119}"/>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p24">
              <a:extLst>
                <a:ext uri="{FF2B5EF4-FFF2-40B4-BE49-F238E27FC236}">
                  <a16:creationId xmlns:a16="http://schemas.microsoft.com/office/drawing/2014/main" xmlns="" id="{DBA7F12B-EB19-45FF-A551-27FB0E2E1ACE}"/>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p24">
              <a:extLst>
                <a:ext uri="{FF2B5EF4-FFF2-40B4-BE49-F238E27FC236}">
                  <a16:creationId xmlns:a16="http://schemas.microsoft.com/office/drawing/2014/main" xmlns="" id="{6E19F67F-9103-4A0E-BF29-3AD52F590242}"/>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p24">
              <a:extLst>
                <a:ext uri="{FF2B5EF4-FFF2-40B4-BE49-F238E27FC236}">
                  <a16:creationId xmlns:a16="http://schemas.microsoft.com/office/drawing/2014/main" xmlns="" id="{AE236F6A-6200-4FAE-A06C-B69C6E44F5F9}"/>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p24">
              <a:extLst>
                <a:ext uri="{FF2B5EF4-FFF2-40B4-BE49-F238E27FC236}">
                  <a16:creationId xmlns:a16="http://schemas.microsoft.com/office/drawing/2014/main" xmlns="" id="{095CC35D-3BA6-4088-8D10-9F5B9727F919}"/>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p24">
              <a:extLst>
                <a:ext uri="{FF2B5EF4-FFF2-40B4-BE49-F238E27FC236}">
                  <a16:creationId xmlns:a16="http://schemas.microsoft.com/office/drawing/2014/main" xmlns="" id="{AE8FC801-AD9D-4B7D-8EC2-B42C5D2B9A0A}"/>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p24">
              <a:extLst>
                <a:ext uri="{FF2B5EF4-FFF2-40B4-BE49-F238E27FC236}">
                  <a16:creationId xmlns:a16="http://schemas.microsoft.com/office/drawing/2014/main" xmlns="" id="{BB7846D5-E41F-4D50-B308-50F8F8DD1A8F}"/>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p24">
              <a:extLst>
                <a:ext uri="{FF2B5EF4-FFF2-40B4-BE49-F238E27FC236}">
                  <a16:creationId xmlns:a16="http://schemas.microsoft.com/office/drawing/2014/main" xmlns="" id="{5FC08243-61A2-45E3-901C-77A3F262AA52}"/>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p24">
              <a:extLst>
                <a:ext uri="{FF2B5EF4-FFF2-40B4-BE49-F238E27FC236}">
                  <a16:creationId xmlns:a16="http://schemas.microsoft.com/office/drawing/2014/main" xmlns="" id="{1C219235-CF17-46FC-BE5A-391881A65F66}"/>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24">
              <a:extLst>
                <a:ext uri="{FF2B5EF4-FFF2-40B4-BE49-F238E27FC236}">
                  <a16:creationId xmlns:a16="http://schemas.microsoft.com/office/drawing/2014/main" xmlns="" id="{3AF7B1C6-E6F3-4D93-9B23-20788839E14C}"/>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p24">
              <a:extLst>
                <a:ext uri="{FF2B5EF4-FFF2-40B4-BE49-F238E27FC236}">
                  <a16:creationId xmlns:a16="http://schemas.microsoft.com/office/drawing/2014/main" xmlns="" id="{E092E5E4-366C-4B97-AA1A-AD9C75446ADD}"/>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p24">
              <a:extLst>
                <a:ext uri="{FF2B5EF4-FFF2-40B4-BE49-F238E27FC236}">
                  <a16:creationId xmlns:a16="http://schemas.microsoft.com/office/drawing/2014/main" xmlns="" id="{64397EF5-BB94-4708-B9CE-9A77476C42AD}"/>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24">
              <a:extLst>
                <a:ext uri="{FF2B5EF4-FFF2-40B4-BE49-F238E27FC236}">
                  <a16:creationId xmlns:a16="http://schemas.microsoft.com/office/drawing/2014/main" xmlns="" id="{FC61B290-25C9-47B2-A156-DBCE1D396196}"/>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24">
              <a:extLst>
                <a:ext uri="{FF2B5EF4-FFF2-40B4-BE49-F238E27FC236}">
                  <a16:creationId xmlns:a16="http://schemas.microsoft.com/office/drawing/2014/main" xmlns="" id="{39A46F9A-5753-4CB0-A6F9-65637914E203}"/>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24">
              <a:extLst>
                <a:ext uri="{FF2B5EF4-FFF2-40B4-BE49-F238E27FC236}">
                  <a16:creationId xmlns:a16="http://schemas.microsoft.com/office/drawing/2014/main" xmlns="" id="{3CD23B84-1296-4E97-8F4C-776C4441E4F8}"/>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24">
              <a:extLst>
                <a:ext uri="{FF2B5EF4-FFF2-40B4-BE49-F238E27FC236}">
                  <a16:creationId xmlns:a16="http://schemas.microsoft.com/office/drawing/2014/main" xmlns="" id="{46C247AF-1A26-457C-BD49-9A95BD68000A}"/>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24">
              <a:extLst>
                <a:ext uri="{FF2B5EF4-FFF2-40B4-BE49-F238E27FC236}">
                  <a16:creationId xmlns:a16="http://schemas.microsoft.com/office/drawing/2014/main" xmlns="" id="{EE36D68F-E4F5-4473-9CE5-E465B29648BC}"/>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24">
              <a:extLst>
                <a:ext uri="{FF2B5EF4-FFF2-40B4-BE49-F238E27FC236}">
                  <a16:creationId xmlns:a16="http://schemas.microsoft.com/office/drawing/2014/main" xmlns="" id="{4D6712F3-0BAC-46AA-9584-3B8D6CC47DA4}"/>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24">
              <a:extLst>
                <a:ext uri="{FF2B5EF4-FFF2-40B4-BE49-F238E27FC236}">
                  <a16:creationId xmlns:a16="http://schemas.microsoft.com/office/drawing/2014/main" xmlns="" id="{37C26E7D-5087-44CE-A251-4AE03EEC326F}"/>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24">
              <a:extLst>
                <a:ext uri="{FF2B5EF4-FFF2-40B4-BE49-F238E27FC236}">
                  <a16:creationId xmlns:a16="http://schemas.microsoft.com/office/drawing/2014/main" xmlns="" id="{DBD491F1-00E7-4F2C-B68F-C4D181E03509}"/>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24">
              <a:extLst>
                <a:ext uri="{FF2B5EF4-FFF2-40B4-BE49-F238E27FC236}">
                  <a16:creationId xmlns:a16="http://schemas.microsoft.com/office/drawing/2014/main" xmlns="" id="{A91376D9-218E-4C24-BECC-22C3101D9D3A}"/>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24">
              <a:extLst>
                <a:ext uri="{FF2B5EF4-FFF2-40B4-BE49-F238E27FC236}">
                  <a16:creationId xmlns:a16="http://schemas.microsoft.com/office/drawing/2014/main" xmlns="" id="{59214B11-9E27-4BE4-9F2D-E655FD8A0E88}"/>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24">
              <a:extLst>
                <a:ext uri="{FF2B5EF4-FFF2-40B4-BE49-F238E27FC236}">
                  <a16:creationId xmlns:a16="http://schemas.microsoft.com/office/drawing/2014/main" xmlns="" id="{4857D990-9F51-4A3E-85C8-8F7F3A65DA0B}"/>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24">
              <a:extLst>
                <a:ext uri="{FF2B5EF4-FFF2-40B4-BE49-F238E27FC236}">
                  <a16:creationId xmlns:a16="http://schemas.microsoft.com/office/drawing/2014/main" xmlns="" id="{12751F91-0331-4758-9D18-4E1F82646080}"/>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4">
              <a:extLst>
                <a:ext uri="{FF2B5EF4-FFF2-40B4-BE49-F238E27FC236}">
                  <a16:creationId xmlns:a16="http://schemas.microsoft.com/office/drawing/2014/main" xmlns="" id="{D2859D3D-B5BF-4A08-B06E-B7FD8108CC4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24">
              <a:extLst>
                <a:ext uri="{FF2B5EF4-FFF2-40B4-BE49-F238E27FC236}">
                  <a16:creationId xmlns:a16="http://schemas.microsoft.com/office/drawing/2014/main" xmlns="" id="{5E4EE500-874E-42CA-B3E3-B98C8D604A54}"/>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24">
              <a:extLst>
                <a:ext uri="{FF2B5EF4-FFF2-40B4-BE49-F238E27FC236}">
                  <a16:creationId xmlns:a16="http://schemas.microsoft.com/office/drawing/2014/main" xmlns="" id="{ECE86768-F460-4108-8DA6-B83E05A14117}"/>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24">
              <a:extLst>
                <a:ext uri="{FF2B5EF4-FFF2-40B4-BE49-F238E27FC236}">
                  <a16:creationId xmlns:a16="http://schemas.microsoft.com/office/drawing/2014/main" xmlns="" id="{75BAB038-E43F-4FDA-A103-C97C35DE2F7C}"/>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24">
              <a:extLst>
                <a:ext uri="{FF2B5EF4-FFF2-40B4-BE49-F238E27FC236}">
                  <a16:creationId xmlns:a16="http://schemas.microsoft.com/office/drawing/2014/main" xmlns="" id="{422128D8-D3F6-4141-8999-3FDA527FF5CE}"/>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24">
              <a:extLst>
                <a:ext uri="{FF2B5EF4-FFF2-40B4-BE49-F238E27FC236}">
                  <a16:creationId xmlns:a16="http://schemas.microsoft.com/office/drawing/2014/main" xmlns="" id="{7AC9D325-8939-4DD4-A411-23FE772032FF}"/>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24">
              <a:extLst>
                <a:ext uri="{FF2B5EF4-FFF2-40B4-BE49-F238E27FC236}">
                  <a16:creationId xmlns:a16="http://schemas.microsoft.com/office/drawing/2014/main" xmlns="" id="{0F5D56A2-C30D-4763-82B8-FC05DFABB858}"/>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24">
              <a:extLst>
                <a:ext uri="{FF2B5EF4-FFF2-40B4-BE49-F238E27FC236}">
                  <a16:creationId xmlns:a16="http://schemas.microsoft.com/office/drawing/2014/main" xmlns="" id="{C2A668D9-8396-49D9-BB4A-02A9F274F917}"/>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24">
              <a:extLst>
                <a:ext uri="{FF2B5EF4-FFF2-40B4-BE49-F238E27FC236}">
                  <a16:creationId xmlns:a16="http://schemas.microsoft.com/office/drawing/2014/main" xmlns="" id="{2B632BC6-79DC-4E36-80C2-371DEA24160E}"/>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24">
              <a:extLst>
                <a:ext uri="{FF2B5EF4-FFF2-40B4-BE49-F238E27FC236}">
                  <a16:creationId xmlns:a16="http://schemas.microsoft.com/office/drawing/2014/main" xmlns="" id="{6733603F-9DD9-47A6-9876-1F9F86F8FD77}"/>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4">
              <a:extLst>
                <a:ext uri="{FF2B5EF4-FFF2-40B4-BE49-F238E27FC236}">
                  <a16:creationId xmlns:a16="http://schemas.microsoft.com/office/drawing/2014/main" xmlns="" id="{E24B4639-2010-41BA-B464-79B807327C8D}"/>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24">
              <a:extLst>
                <a:ext uri="{FF2B5EF4-FFF2-40B4-BE49-F238E27FC236}">
                  <a16:creationId xmlns:a16="http://schemas.microsoft.com/office/drawing/2014/main" xmlns="" id="{F0F10D51-E2BC-495B-9999-D20F98BEA193}"/>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24">
              <a:extLst>
                <a:ext uri="{FF2B5EF4-FFF2-40B4-BE49-F238E27FC236}">
                  <a16:creationId xmlns:a16="http://schemas.microsoft.com/office/drawing/2014/main" xmlns="" id="{FE26F864-A183-4CC4-A03B-CF8099A95CD7}"/>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24">
              <a:extLst>
                <a:ext uri="{FF2B5EF4-FFF2-40B4-BE49-F238E27FC236}">
                  <a16:creationId xmlns:a16="http://schemas.microsoft.com/office/drawing/2014/main" xmlns="" id="{81C5F69B-8627-489B-A8DD-764204054D7A}"/>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24">
              <a:extLst>
                <a:ext uri="{FF2B5EF4-FFF2-40B4-BE49-F238E27FC236}">
                  <a16:creationId xmlns:a16="http://schemas.microsoft.com/office/drawing/2014/main" xmlns="" id="{FE8EDA56-E9C9-45A0-8ACF-662F0C3EFFF5}"/>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24">
              <a:extLst>
                <a:ext uri="{FF2B5EF4-FFF2-40B4-BE49-F238E27FC236}">
                  <a16:creationId xmlns:a16="http://schemas.microsoft.com/office/drawing/2014/main" xmlns="" id="{6DDB08F9-38FC-4082-9F46-E07EE45DF9C3}"/>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24">
              <a:extLst>
                <a:ext uri="{FF2B5EF4-FFF2-40B4-BE49-F238E27FC236}">
                  <a16:creationId xmlns:a16="http://schemas.microsoft.com/office/drawing/2014/main" xmlns="" id="{FDC05D95-0E63-4414-9830-35924F1E1A2F}"/>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24">
              <a:extLst>
                <a:ext uri="{FF2B5EF4-FFF2-40B4-BE49-F238E27FC236}">
                  <a16:creationId xmlns:a16="http://schemas.microsoft.com/office/drawing/2014/main" xmlns="" id="{FC5178A0-BAD7-4114-8C54-FB104348143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24">
              <a:extLst>
                <a:ext uri="{FF2B5EF4-FFF2-40B4-BE49-F238E27FC236}">
                  <a16:creationId xmlns:a16="http://schemas.microsoft.com/office/drawing/2014/main" xmlns="" id="{CAA7A0EA-E1DF-4529-B447-563EF5FF3D33}"/>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24">
              <a:extLst>
                <a:ext uri="{FF2B5EF4-FFF2-40B4-BE49-F238E27FC236}">
                  <a16:creationId xmlns:a16="http://schemas.microsoft.com/office/drawing/2014/main" xmlns="" id="{370BFE85-3A0B-4009-A31B-C67C19B24FCA}"/>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24">
              <a:extLst>
                <a:ext uri="{FF2B5EF4-FFF2-40B4-BE49-F238E27FC236}">
                  <a16:creationId xmlns:a16="http://schemas.microsoft.com/office/drawing/2014/main" xmlns="" id="{085011CB-D046-45AC-AAD6-15908BB02EAE}"/>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24">
              <a:extLst>
                <a:ext uri="{FF2B5EF4-FFF2-40B4-BE49-F238E27FC236}">
                  <a16:creationId xmlns:a16="http://schemas.microsoft.com/office/drawing/2014/main" xmlns="" id="{1E839EEA-2E5F-4D6F-8CB4-730B2D3D1053}"/>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24">
              <a:extLst>
                <a:ext uri="{FF2B5EF4-FFF2-40B4-BE49-F238E27FC236}">
                  <a16:creationId xmlns:a16="http://schemas.microsoft.com/office/drawing/2014/main" xmlns="" id="{DDCCED46-7105-4217-AE94-7EA68DD13E8C}"/>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24">
              <a:extLst>
                <a:ext uri="{FF2B5EF4-FFF2-40B4-BE49-F238E27FC236}">
                  <a16:creationId xmlns:a16="http://schemas.microsoft.com/office/drawing/2014/main" xmlns="" id="{DD0F2D53-2AB3-4AA2-B54C-82745CAAA0FF}"/>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24">
              <a:extLst>
                <a:ext uri="{FF2B5EF4-FFF2-40B4-BE49-F238E27FC236}">
                  <a16:creationId xmlns:a16="http://schemas.microsoft.com/office/drawing/2014/main" xmlns="" id="{6B2B4C81-D137-4D97-AA93-2649C66191CE}"/>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24">
              <a:extLst>
                <a:ext uri="{FF2B5EF4-FFF2-40B4-BE49-F238E27FC236}">
                  <a16:creationId xmlns:a16="http://schemas.microsoft.com/office/drawing/2014/main" xmlns="" id="{A730E844-F7B8-4F55-83A2-E6346BF5D5A1}"/>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8;p24">
              <a:extLst>
                <a:ext uri="{FF2B5EF4-FFF2-40B4-BE49-F238E27FC236}">
                  <a16:creationId xmlns:a16="http://schemas.microsoft.com/office/drawing/2014/main" xmlns="" id="{8BF5B4E0-C0DB-4E1D-BAC0-F909C865AAE0}"/>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p24">
              <a:extLst>
                <a:ext uri="{FF2B5EF4-FFF2-40B4-BE49-F238E27FC236}">
                  <a16:creationId xmlns:a16="http://schemas.microsoft.com/office/drawing/2014/main" xmlns="" id="{A21CF097-B923-4676-9FFF-7C80EBADA676}"/>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p24">
              <a:extLst>
                <a:ext uri="{FF2B5EF4-FFF2-40B4-BE49-F238E27FC236}">
                  <a16:creationId xmlns:a16="http://schemas.microsoft.com/office/drawing/2014/main" xmlns="" id="{5616A2BE-24C1-4A99-B89E-82C2A5E89CD1}"/>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1;p24">
              <a:extLst>
                <a:ext uri="{FF2B5EF4-FFF2-40B4-BE49-F238E27FC236}">
                  <a16:creationId xmlns:a16="http://schemas.microsoft.com/office/drawing/2014/main" xmlns="" id="{0F18A63A-D4EE-4EAB-B2AE-213E6CC22C1D}"/>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2;p24">
              <a:extLst>
                <a:ext uri="{FF2B5EF4-FFF2-40B4-BE49-F238E27FC236}">
                  <a16:creationId xmlns:a16="http://schemas.microsoft.com/office/drawing/2014/main" xmlns="" id="{EF78F5A3-DA46-4049-BF1B-F8D06E207D9E}"/>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3;p24">
              <a:extLst>
                <a:ext uri="{FF2B5EF4-FFF2-40B4-BE49-F238E27FC236}">
                  <a16:creationId xmlns:a16="http://schemas.microsoft.com/office/drawing/2014/main" xmlns="" id="{8F6372FA-CDEA-4155-8540-6C37B1E56581}"/>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4;p24">
              <a:extLst>
                <a:ext uri="{FF2B5EF4-FFF2-40B4-BE49-F238E27FC236}">
                  <a16:creationId xmlns:a16="http://schemas.microsoft.com/office/drawing/2014/main" xmlns="" id="{5D280E1F-23DF-4EF0-8866-2634F44C7BCF}"/>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5;p24">
              <a:extLst>
                <a:ext uri="{FF2B5EF4-FFF2-40B4-BE49-F238E27FC236}">
                  <a16:creationId xmlns:a16="http://schemas.microsoft.com/office/drawing/2014/main" xmlns="" id="{9E678E67-D121-4920-BF6D-579E5FFFDB31}"/>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ECABAA0-19AB-4EFA-89C1-EA16D6312D79}"/>
              </a:ext>
            </a:extLst>
          </p:cNvPr>
          <p:cNvSpPr txBox="1"/>
          <p:nvPr/>
        </p:nvSpPr>
        <p:spPr>
          <a:xfrm>
            <a:off x="171450" y="2086526"/>
            <a:ext cx="2777490" cy="306448"/>
          </a:xfrm>
          <a:prstGeom prst="rect">
            <a:avLst/>
          </a:prstGeom>
          <a:noFill/>
        </p:spPr>
        <p:txBody>
          <a:bodyPr wrap="square" rtlCol="0">
            <a:spAutoFit/>
          </a:bodyPr>
          <a:lstStyle/>
          <a:p>
            <a:r>
              <a:rPr lang="en-US" dirty="0"/>
              <a:t>We first do the variance test.</a:t>
            </a:r>
            <a:endParaRPr lang="fr-FR" dirty="0"/>
          </a:p>
        </p:txBody>
      </p:sp>
      <p:pic>
        <p:nvPicPr>
          <p:cNvPr id="4" name="Picture 3">
            <a:extLst>
              <a:ext uri="{FF2B5EF4-FFF2-40B4-BE49-F238E27FC236}">
                <a16:creationId xmlns:a16="http://schemas.microsoft.com/office/drawing/2014/main" xmlns="" id="{F5D0429D-D340-4219-9BBB-24F2A00A4987}"/>
              </a:ext>
            </a:extLst>
          </p:cNvPr>
          <p:cNvPicPr>
            <a:picLocks noChangeAspect="1"/>
          </p:cNvPicPr>
          <p:nvPr/>
        </p:nvPicPr>
        <p:blipFill>
          <a:blip r:embed="rId3"/>
          <a:stretch>
            <a:fillRect/>
          </a:stretch>
        </p:blipFill>
        <p:spPr>
          <a:xfrm>
            <a:off x="163025" y="2509955"/>
            <a:ext cx="4055401" cy="1527595"/>
          </a:xfrm>
          <a:prstGeom prst="rect">
            <a:avLst/>
          </a:prstGeom>
        </p:spPr>
      </p:pic>
      <p:pic>
        <p:nvPicPr>
          <p:cNvPr id="449" name="Picture 448">
            <a:extLst>
              <a:ext uri="{FF2B5EF4-FFF2-40B4-BE49-F238E27FC236}">
                <a16:creationId xmlns:a16="http://schemas.microsoft.com/office/drawing/2014/main" xmlns="" id="{5E4FC40E-4801-4488-A35A-7109183AA318}"/>
              </a:ext>
            </a:extLst>
          </p:cNvPr>
          <p:cNvPicPr>
            <a:picLocks noChangeAspect="1"/>
          </p:cNvPicPr>
          <p:nvPr/>
        </p:nvPicPr>
        <p:blipFill>
          <a:blip r:embed="rId4"/>
          <a:stretch>
            <a:fillRect/>
          </a:stretch>
        </p:blipFill>
        <p:spPr>
          <a:xfrm>
            <a:off x="4372580" y="2511031"/>
            <a:ext cx="3906117" cy="1476942"/>
          </a:xfrm>
          <a:prstGeom prst="rect">
            <a:avLst/>
          </a:prstGeom>
        </p:spPr>
      </p:pic>
      <p:sp>
        <p:nvSpPr>
          <p:cNvPr id="450" name="TextBox 449">
            <a:extLst>
              <a:ext uri="{FF2B5EF4-FFF2-40B4-BE49-F238E27FC236}">
                <a16:creationId xmlns:a16="http://schemas.microsoft.com/office/drawing/2014/main" xmlns="" id="{1AA0DBEF-49B4-4EA5-968B-5BCFE1F20456}"/>
              </a:ext>
            </a:extLst>
          </p:cNvPr>
          <p:cNvSpPr txBox="1"/>
          <p:nvPr/>
        </p:nvSpPr>
        <p:spPr>
          <a:xfrm>
            <a:off x="151595" y="4177391"/>
            <a:ext cx="3726180" cy="523220"/>
          </a:xfrm>
          <a:prstGeom prst="rect">
            <a:avLst/>
          </a:prstGeom>
          <a:noFill/>
        </p:spPr>
        <p:txBody>
          <a:bodyPr wrap="square" rtlCol="0">
            <a:spAutoFit/>
          </a:bodyPr>
          <a:lstStyle/>
          <a:p>
            <a:r>
              <a:rPr lang="en-US" dirty="0"/>
              <a:t>In our case we P-value = 0.4639(&gt;0.05),</a:t>
            </a:r>
          </a:p>
          <a:p>
            <a:r>
              <a:rPr lang="en-US" dirty="0">
                <a:solidFill>
                  <a:schemeClr val="accent3">
                    <a:lumMod val="75000"/>
                  </a:schemeClr>
                </a:solidFill>
              </a:rPr>
              <a:t>H0 accepted,</a:t>
            </a:r>
            <a:endParaRPr lang="fr-FR" dirty="0">
              <a:solidFill>
                <a:schemeClr val="accent3">
                  <a:lumMod val="75000"/>
                </a:schemeClr>
              </a:solidFill>
            </a:endParaRPr>
          </a:p>
        </p:txBody>
      </p:sp>
      <p:sp>
        <p:nvSpPr>
          <p:cNvPr id="77" name="TextBox 76">
            <a:extLst>
              <a:ext uri="{FF2B5EF4-FFF2-40B4-BE49-F238E27FC236}">
                <a16:creationId xmlns:a16="http://schemas.microsoft.com/office/drawing/2014/main" xmlns="" id="{C8C3BDF6-FBD3-4BC8-9061-D0A9E9C7083B}"/>
              </a:ext>
            </a:extLst>
          </p:cNvPr>
          <p:cNvSpPr txBox="1"/>
          <p:nvPr/>
        </p:nvSpPr>
        <p:spPr>
          <a:xfrm>
            <a:off x="4372580" y="4161640"/>
            <a:ext cx="3726180" cy="523220"/>
          </a:xfrm>
          <a:prstGeom prst="rect">
            <a:avLst/>
          </a:prstGeom>
          <a:noFill/>
        </p:spPr>
        <p:txBody>
          <a:bodyPr wrap="square" rtlCol="0">
            <a:spAutoFit/>
          </a:bodyPr>
          <a:lstStyle/>
          <a:p>
            <a:r>
              <a:rPr lang="en-US" dirty="0"/>
              <a:t>In our case we P-value = 0.007185(&lt;0.05), </a:t>
            </a:r>
            <a:r>
              <a:rPr lang="en-US" dirty="0">
                <a:solidFill>
                  <a:schemeClr val="accent3">
                    <a:lumMod val="75000"/>
                  </a:schemeClr>
                </a:solidFill>
              </a:rPr>
              <a:t>H1 accepted,</a:t>
            </a:r>
            <a:endParaRPr lang="fr-FR" dirty="0">
              <a:solidFill>
                <a:schemeClr val="accent3">
                  <a:lumMod val="75000"/>
                </a:schemeClr>
              </a:solidFill>
            </a:endParaRPr>
          </a:p>
        </p:txBody>
      </p:sp>
    </p:spTree>
    <p:extLst>
      <p:ext uri="{BB962C8B-B14F-4D97-AF65-F5344CB8AC3E}">
        <p14:creationId xmlns:p14="http://schemas.microsoft.com/office/powerpoint/2010/main" val="242960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26992" y="-132591"/>
            <a:ext cx="6189563" cy="17500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sz="2000" dirty="0" err="1">
                <a:solidFill>
                  <a:schemeClr val="accent3">
                    <a:lumMod val="75000"/>
                  </a:schemeClr>
                </a:solidFill>
              </a:rPr>
              <a:t>research</a:t>
            </a:r>
            <a:r>
              <a:rPr lang="fr-FR" sz="2000" dirty="0">
                <a:solidFill>
                  <a:schemeClr val="accent3">
                    <a:lumMod val="75000"/>
                  </a:schemeClr>
                </a:solidFill>
              </a:rPr>
              <a:t> </a:t>
            </a:r>
            <a:r>
              <a:rPr lang="fr-FR" sz="2000" dirty="0" err="1">
                <a:solidFill>
                  <a:schemeClr val="accent3">
                    <a:lumMod val="75000"/>
                  </a:schemeClr>
                </a:solidFill>
              </a:rPr>
              <a:t>hypothesis</a:t>
            </a:r>
            <a:r>
              <a:rPr lang="fr-FR" sz="2000" dirty="0">
                <a:solidFill>
                  <a:schemeClr val="accent3">
                    <a:lumMod val="75000"/>
                  </a:schemeClr>
                </a:solidFill>
              </a:rPr>
              <a:t> test</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a:r>
            <a:br>
              <a:rPr lang="fr-FR" dirty="0">
                <a:solidFill>
                  <a:schemeClr val="accent3">
                    <a:lumMod val="75000"/>
                  </a:schemeClr>
                </a:solidFill>
              </a:rPr>
            </a:br>
            <a:endParaRPr dirty="0">
              <a:solidFill>
                <a:schemeClr val="accent3">
                  <a:lumMod val="75000"/>
                </a:schemeClr>
              </a:solidFill>
            </a:endParaRPr>
          </a:p>
        </p:txBody>
      </p:sp>
      <p:grpSp>
        <p:nvGrpSpPr>
          <p:cNvPr id="6" name="Google Shape;210;p24">
            <a:extLst>
              <a:ext uri="{FF2B5EF4-FFF2-40B4-BE49-F238E27FC236}">
                <a16:creationId xmlns:a16="http://schemas.microsoft.com/office/drawing/2014/main" xmlns="" id="{12ACD391-B887-4F9E-8353-D8B7F5D6DA44}"/>
              </a:ext>
            </a:extLst>
          </p:cNvPr>
          <p:cNvGrpSpPr/>
          <p:nvPr/>
        </p:nvGrpSpPr>
        <p:grpSpPr>
          <a:xfrm flipH="1">
            <a:off x="5777469" y="701850"/>
            <a:ext cx="3706695" cy="2550084"/>
            <a:chOff x="4388650" y="2224200"/>
            <a:chExt cx="1707525" cy="1174775"/>
          </a:xfrm>
        </p:grpSpPr>
        <p:sp>
          <p:nvSpPr>
            <p:cNvPr id="7" name="Google Shape;211;p24">
              <a:extLst>
                <a:ext uri="{FF2B5EF4-FFF2-40B4-BE49-F238E27FC236}">
                  <a16:creationId xmlns:a16="http://schemas.microsoft.com/office/drawing/2014/main" xmlns="" id="{3ED27BFB-B09A-404E-8991-A9C855EB599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p24">
              <a:extLst>
                <a:ext uri="{FF2B5EF4-FFF2-40B4-BE49-F238E27FC236}">
                  <a16:creationId xmlns:a16="http://schemas.microsoft.com/office/drawing/2014/main" xmlns="" id="{C81EBEA4-21C7-4C7A-8167-68F68E95C068}"/>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p24">
              <a:extLst>
                <a:ext uri="{FF2B5EF4-FFF2-40B4-BE49-F238E27FC236}">
                  <a16:creationId xmlns:a16="http://schemas.microsoft.com/office/drawing/2014/main" xmlns="" id="{087684C3-EF25-48DF-8B3C-1FD1CB94026C}"/>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24">
              <a:extLst>
                <a:ext uri="{FF2B5EF4-FFF2-40B4-BE49-F238E27FC236}">
                  <a16:creationId xmlns:a16="http://schemas.microsoft.com/office/drawing/2014/main" xmlns="" id="{32957D02-D66D-4034-B63A-77647CB978B6}"/>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p24">
              <a:extLst>
                <a:ext uri="{FF2B5EF4-FFF2-40B4-BE49-F238E27FC236}">
                  <a16:creationId xmlns:a16="http://schemas.microsoft.com/office/drawing/2014/main" xmlns="" id="{8C5589E2-3786-409D-8091-E4A2EA414989}"/>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4">
              <a:extLst>
                <a:ext uri="{FF2B5EF4-FFF2-40B4-BE49-F238E27FC236}">
                  <a16:creationId xmlns:a16="http://schemas.microsoft.com/office/drawing/2014/main" xmlns="" id="{A4C84403-D27A-4E6B-B6A0-E04E8E07A8D2}"/>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p24">
              <a:extLst>
                <a:ext uri="{FF2B5EF4-FFF2-40B4-BE49-F238E27FC236}">
                  <a16:creationId xmlns:a16="http://schemas.microsoft.com/office/drawing/2014/main" xmlns="" id="{944B8695-710D-4BCD-A90D-91811D3DB485}"/>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p24">
              <a:extLst>
                <a:ext uri="{FF2B5EF4-FFF2-40B4-BE49-F238E27FC236}">
                  <a16:creationId xmlns:a16="http://schemas.microsoft.com/office/drawing/2014/main" xmlns="" id="{5BDB6CCD-FE35-486E-B15F-426A25E6E119}"/>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p24">
              <a:extLst>
                <a:ext uri="{FF2B5EF4-FFF2-40B4-BE49-F238E27FC236}">
                  <a16:creationId xmlns:a16="http://schemas.microsoft.com/office/drawing/2014/main" xmlns="" id="{DBA7F12B-EB19-45FF-A551-27FB0E2E1ACE}"/>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p24">
              <a:extLst>
                <a:ext uri="{FF2B5EF4-FFF2-40B4-BE49-F238E27FC236}">
                  <a16:creationId xmlns:a16="http://schemas.microsoft.com/office/drawing/2014/main" xmlns="" id="{6E19F67F-9103-4A0E-BF29-3AD52F590242}"/>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p24">
              <a:extLst>
                <a:ext uri="{FF2B5EF4-FFF2-40B4-BE49-F238E27FC236}">
                  <a16:creationId xmlns:a16="http://schemas.microsoft.com/office/drawing/2014/main" xmlns="" id="{AE236F6A-6200-4FAE-A06C-B69C6E44F5F9}"/>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p24">
              <a:extLst>
                <a:ext uri="{FF2B5EF4-FFF2-40B4-BE49-F238E27FC236}">
                  <a16:creationId xmlns:a16="http://schemas.microsoft.com/office/drawing/2014/main" xmlns="" id="{095CC35D-3BA6-4088-8D10-9F5B9727F919}"/>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p24">
              <a:extLst>
                <a:ext uri="{FF2B5EF4-FFF2-40B4-BE49-F238E27FC236}">
                  <a16:creationId xmlns:a16="http://schemas.microsoft.com/office/drawing/2014/main" xmlns="" id="{AE8FC801-AD9D-4B7D-8EC2-B42C5D2B9A0A}"/>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p24">
              <a:extLst>
                <a:ext uri="{FF2B5EF4-FFF2-40B4-BE49-F238E27FC236}">
                  <a16:creationId xmlns:a16="http://schemas.microsoft.com/office/drawing/2014/main" xmlns="" id="{BB7846D5-E41F-4D50-B308-50F8F8DD1A8F}"/>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p24">
              <a:extLst>
                <a:ext uri="{FF2B5EF4-FFF2-40B4-BE49-F238E27FC236}">
                  <a16:creationId xmlns:a16="http://schemas.microsoft.com/office/drawing/2014/main" xmlns="" id="{5FC08243-61A2-45E3-901C-77A3F262AA52}"/>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p24">
              <a:extLst>
                <a:ext uri="{FF2B5EF4-FFF2-40B4-BE49-F238E27FC236}">
                  <a16:creationId xmlns:a16="http://schemas.microsoft.com/office/drawing/2014/main" xmlns="" id="{1C219235-CF17-46FC-BE5A-391881A65F66}"/>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24">
              <a:extLst>
                <a:ext uri="{FF2B5EF4-FFF2-40B4-BE49-F238E27FC236}">
                  <a16:creationId xmlns:a16="http://schemas.microsoft.com/office/drawing/2014/main" xmlns="" id="{3AF7B1C6-E6F3-4D93-9B23-20788839E14C}"/>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p24">
              <a:extLst>
                <a:ext uri="{FF2B5EF4-FFF2-40B4-BE49-F238E27FC236}">
                  <a16:creationId xmlns:a16="http://schemas.microsoft.com/office/drawing/2014/main" xmlns="" id="{E092E5E4-366C-4B97-AA1A-AD9C75446ADD}"/>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p24">
              <a:extLst>
                <a:ext uri="{FF2B5EF4-FFF2-40B4-BE49-F238E27FC236}">
                  <a16:creationId xmlns:a16="http://schemas.microsoft.com/office/drawing/2014/main" xmlns="" id="{64397EF5-BB94-4708-B9CE-9A77476C42AD}"/>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24">
              <a:extLst>
                <a:ext uri="{FF2B5EF4-FFF2-40B4-BE49-F238E27FC236}">
                  <a16:creationId xmlns:a16="http://schemas.microsoft.com/office/drawing/2014/main" xmlns="" id="{FC61B290-25C9-47B2-A156-DBCE1D396196}"/>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24">
              <a:extLst>
                <a:ext uri="{FF2B5EF4-FFF2-40B4-BE49-F238E27FC236}">
                  <a16:creationId xmlns:a16="http://schemas.microsoft.com/office/drawing/2014/main" xmlns="" id="{39A46F9A-5753-4CB0-A6F9-65637914E203}"/>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24">
              <a:extLst>
                <a:ext uri="{FF2B5EF4-FFF2-40B4-BE49-F238E27FC236}">
                  <a16:creationId xmlns:a16="http://schemas.microsoft.com/office/drawing/2014/main" xmlns="" id="{3CD23B84-1296-4E97-8F4C-776C4441E4F8}"/>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24">
              <a:extLst>
                <a:ext uri="{FF2B5EF4-FFF2-40B4-BE49-F238E27FC236}">
                  <a16:creationId xmlns:a16="http://schemas.microsoft.com/office/drawing/2014/main" xmlns="" id="{46C247AF-1A26-457C-BD49-9A95BD68000A}"/>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24">
              <a:extLst>
                <a:ext uri="{FF2B5EF4-FFF2-40B4-BE49-F238E27FC236}">
                  <a16:creationId xmlns:a16="http://schemas.microsoft.com/office/drawing/2014/main" xmlns="" id="{EE36D68F-E4F5-4473-9CE5-E465B29648BC}"/>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24">
              <a:extLst>
                <a:ext uri="{FF2B5EF4-FFF2-40B4-BE49-F238E27FC236}">
                  <a16:creationId xmlns:a16="http://schemas.microsoft.com/office/drawing/2014/main" xmlns="" id="{4D6712F3-0BAC-46AA-9584-3B8D6CC47DA4}"/>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24">
              <a:extLst>
                <a:ext uri="{FF2B5EF4-FFF2-40B4-BE49-F238E27FC236}">
                  <a16:creationId xmlns:a16="http://schemas.microsoft.com/office/drawing/2014/main" xmlns="" id="{37C26E7D-5087-44CE-A251-4AE03EEC326F}"/>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24">
              <a:extLst>
                <a:ext uri="{FF2B5EF4-FFF2-40B4-BE49-F238E27FC236}">
                  <a16:creationId xmlns:a16="http://schemas.microsoft.com/office/drawing/2014/main" xmlns="" id="{DBD491F1-00E7-4F2C-B68F-C4D181E03509}"/>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24">
              <a:extLst>
                <a:ext uri="{FF2B5EF4-FFF2-40B4-BE49-F238E27FC236}">
                  <a16:creationId xmlns:a16="http://schemas.microsoft.com/office/drawing/2014/main" xmlns="" id="{A91376D9-218E-4C24-BECC-22C3101D9D3A}"/>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24">
              <a:extLst>
                <a:ext uri="{FF2B5EF4-FFF2-40B4-BE49-F238E27FC236}">
                  <a16:creationId xmlns:a16="http://schemas.microsoft.com/office/drawing/2014/main" xmlns="" id="{59214B11-9E27-4BE4-9F2D-E655FD8A0E88}"/>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24">
              <a:extLst>
                <a:ext uri="{FF2B5EF4-FFF2-40B4-BE49-F238E27FC236}">
                  <a16:creationId xmlns:a16="http://schemas.microsoft.com/office/drawing/2014/main" xmlns="" id="{4857D990-9F51-4A3E-85C8-8F7F3A65DA0B}"/>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24">
              <a:extLst>
                <a:ext uri="{FF2B5EF4-FFF2-40B4-BE49-F238E27FC236}">
                  <a16:creationId xmlns:a16="http://schemas.microsoft.com/office/drawing/2014/main" xmlns="" id="{12751F91-0331-4758-9D18-4E1F82646080}"/>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4">
              <a:extLst>
                <a:ext uri="{FF2B5EF4-FFF2-40B4-BE49-F238E27FC236}">
                  <a16:creationId xmlns:a16="http://schemas.microsoft.com/office/drawing/2014/main" xmlns="" id="{D2859D3D-B5BF-4A08-B06E-B7FD8108CC4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24">
              <a:extLst>
                <a:ext uri="{FF2B5EF4-FFF2-40B4-BE49-F238E27FC236}">
                  <a16:creationId xmlns:a16="http://schemas.microsoft.com/office/drawing/2014/main" xmlns="" id="{5E4EE500-874E-42CA-B3E3-B98C8D604A54}"/>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24">
              <a:extLst>
                <a:ext uri="{FF2B5EF4-FFF2-40B4-BE49-F238E27FC236}">
                  <a16:creationId xmlns:a16="http://schemas.microsoft.com/office/drawing/2014/main" xmlns="" id="{ECE86768-F460-4108-8DA6-B83E05A14117}"/>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24">
              <a:extLst>
                <a:ext uri="{FF2B5EF4-FFF2-40B4-BE49-F238E27FC236}">
                  <a16:creationId xmlns:a16="http://schemas.microsoft.com/office/drawing/2014/main" xmlns="" id="{75BAB038-E43F-4FDA-A103-C97C35DE2F7C}"/>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24">
              <a:extLst>
                <a:ext uri="{FF2B5EF4-FFF2-40B4-BE49-F238E27FC236}">
                  <a16:creationId xmlns:a16="http://schemas.microsoft.com/office/drawing/2014/main" xmlns="" id="{422128D8-D3F6-4141-8999-3FDA527FF5CE}"/>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24">
              <a:extLst>
                <a:ext uri="{FF2B5EF4-FFF2-40B4-BE49-F238E27FC236}">
                  <a16:creationId xmlns:a16="http://schemas.microsoft.com/office/drawing/2014/main" xmlns="" id="{7AC9D325-8939-4DD4-A411-23FE772032FF}"/>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24">
              <a:extLst>
                <a:ext uri="{FF2B5EF4-FFF2-40B4-BE49-F238E27FC236}">
                  <a16:creationId xmlns:a16="http://schemas.microsoft.com/office/drawing/2014/main" xmlns="" id="{0F5D56A2-C30D-4763-82B8-FC05DFABB858}"/>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24">
              <a:extLst>
                <a:ext uri="{FF2B5EF4-FFF2-40B4-BE49-F238E27FC236}">
                  <a16:creationId xmlns:a16="http://schemas.microsoft.com/office/drawing/2014/main" xmlns="" id="{C2A668D9-8396-49D9-BB4A-02A9F274F917}"/>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24">
              <a:extLst>
                <a:ext uri="{FF2B5EF4-FFF2-40B4-BE49-F238E27FC236}">
                  <a16:creationId xmlns:a16="http://schemas.microsoft.com/office/drawing/2014/main" xmlns="" id="{2B632BC6-79DC-4E36-80C2-371DEA24160E}"/>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24">
              <a:extLst>
                <a:ext uri="{FF2B5EF4-FFF2-40B4-BE49-F238E27FC236}">
                  <a16:creationId xmlns:a16="http://schemas.microsoft.com/office/drawing/2014/main" xmlns="" id="{6733603F-9DD9-47A6-9876-1F9F86F8FD77}"/>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4">
              <a:extLst>
                <a:ext uri="{FF2B5EF4-FFF2-40B4-BE49-F238E27FC236}">
                  <a16:creationId xmlns:a16="http://schemas.microsoft.com/office/drawing/2014/main" xmlns="" id="{E24B4639-2010-41BA-B464-79B807327C8D}"/>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24">
              <a:extLst>
                <a:ext uri="{FF2B5EF4-FFF2-40B4-BE49-F238E27FC236}">
                  <a16:creationId xmlns:a16="http://schemas.microsoft.com/office/drawing/2014/main" xmlns="" id="{F0F10D51-E2BC-495B-9999-D20F98BEA193}"/>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24">
              <a:extLst>
                <a:ext uri="{FF2B5EF4-FFF2-40B4-BE49-F238E27FC236}">
                  <a16:creationId xmlns:a16="http://schemas.microsoft.com/office/drawing/2014/main" xmlns="" id="{FE26F864-A183-4CC4-A03B-CF8099A95CD7}"/>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24">
              <a:extLst>
                <a:ext uri="{FF2B5EF4-FFF2-40B4-BE49-F238E27FC236}">
                  <a16:creationId xmlns:a16="http://schemas.microsoft.com/office/drawing/2014/main" xmlns="" id="{81C5F69B-8627-489B-A8DD-764204054D7A}"/>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24">
              <a:extLst>
                <a:ext uri="{FF2B5EF4-FFF2-40B4-BE49-F238E27FC236}">
                  <a16:creationId xmlns:a16="http://schemas.microsoft.com/office/drawing/2014/main" xmlns="" id="{FE8EDA56-E9C9-45A0-8ACF-662F0C3EFFF5}"/>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24">
              <a:extLst>
                <a:ext uri="{FF2B5EF4-FFF2-40B4-BE49-F238E27FC236}">
                  <a16:creationId xmlns:a16="http://schemas.microsoft.com/office/drawing/2014/main" xmlns="" id="{6DDB08F9-38FC-4082-9F46-E07EE45DF9C3}"/>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24">
              <a:extLst>
                <a:ext uri="{FF2B5EF4-FFF2-40B4-BE49-F238E27FC236}">
                  <a16:creationId xmlns:a16="http://schemas.microsoft.com/office/drawing/2014/main" xmlns="" id="{FDC05D95-0E63-4414-9830-35924F1E1A2F}"/>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24">
              <a:extLst>
                <a:ext uri="{FF2B5EF4-FFF2-40B4-BE49-F238E27FC236}">
                  <a16:creationId xmlns:a16="http://schemas.microsoft.com/office/drawing/2014/main" xmlns="" id="{FC5178A0-BAD7-4114-8C54-FB104348143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24">
              <a:extLst>
                <a:ext uri="{FF2B5EF4-FFF2-40B4-BE49-F238E27FC236}">
                  <a16:creationId xmlns:a16="http://schemas.microsoft.com/office/drawing/2014/main" xmlns="" id="{CAA7A0EA-E1DF-4529-B447-563EF5FF3D33}"/>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24">
              <a:extLst>
                <a:ext uri="{FF2B5EF4-FFF2-40B4-BE49-F238E27FC236}">
                  <a16:creationId xmlns:a16="http://schemas.microsoft.com/office/drawing/2014/main" xmlns="" id="{370BFE85-3A0B-4009-A31B-C67C19B24FCA}"/>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24">
              <a:extLst>
                <a:ext uri="{FF2B5EF4-FFF2-40B4-BE49-F238E27FC236}">
                  <a16:creationId xmlns:a16="http://schemas.microsoft.com/office/drawing/2014/main" xmlns="" id="{085011CB-D046-45AC-AAD6-15908BB02EAE}"/>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24">
              <a:extLst>
                <a:ext uri="{FF2B5EF4-FFF2-40B4-BE49-F238E27FC236}">
                  <a16:creationId xmlns:a16="http://schemas.microsoft.com/office/drawing/2014/main" xmlns="" id="{1E839EEA-2E5F-4D6F-8CB4-730B2D3D1053}"/>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24">
              <a:extLst>
                <a:ext uri="{FF2B5EF4-FFF2-40B4-BE49-F238E27FC236}">
                  <a16:creationId xmlns:a16="http://schemas.microsoft.com/office/drawing/2014/main" xmlns="" id="{DDCCED46-7105-4217-AE94-7EA68DD13E8C}"/>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24">
              <a:extLst>
                <a:ext uri="{FF2B5EF4-FFF2-40B4-BE49-F238E27FC236}">
                  <a16:creationId xmlns:a16="http://schemas.microsoft.com/office/drawing/2014/main" xmlns="" id="{DD0F2D53-2AB3-4AA2-B54C-82745CAAA0FF}"/>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24">
              <a:extLst>
                <a:ext uri="{FF2B5EF4-FFF2-40B4-BE49-F238E27FC236}">
                  <a16:creationId xmlns:a16="http://schemas.microsoft.com/office/drawing/2014/main" xmlns="" id="{6B2B4C81-D137-4D97-AA93-2649C66191CE}"/>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24">
              <a:extLst>
                <a:ext uri="{FF2B5EF4-FFF2-40B4-BE49-F238E27FC236}">
                  <a16:creationId xmlns:a16="http://schemas.microsoft.com/office/drawing/2014/main" xmlns="" id="{A730E844-F7B8-4F55-83A2-E6346BF5D5A1}"/>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8;p24">
              <a:extLst>
                <a:ext uri="{FF2B5EF4-FFF2-40B4-BE49-F238E27FC236}">
                  <a16:creationId xmlns:a16="http://schemas.microsoft.com/office/drawing/2014/main" xmlns="" id="{8BF5B4E0-C0DB-4E1D-BAC0-F909C865AAE0}"/>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p24">
              <a:extLst>
                <a:ext uri="{FF2B5EF4-FFF2-40B4-BE49-F238E27FC236}">
                  <a16:creationId xmlns:a16="http://schemas.microsoft.com/office/drawing/2014/main" xmlns="" id="{A21CF097-B923-4676-9FFF-7C80EBADA676}"/>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p24">
              <a:extLst>
                <a:ext uri="{FF2B5EF4-FFF2-40B4-BE49-F238E27FC236}">
                  <a16:creationId xmlns:a16="http://schemas.microsoft.com/office/drawing/2014/main" xmlns="" id="{5616A2BE-24C1-4A99-B89E-82C2A5E89CD1}"/>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1;p24">
              <a:extLst>
                <a:ext uri="{FF2B5EF4-FFF2-40B4-BE49-F238E27FC236}">
                  <a16:creationId xmlns:a16="http://schemas.microsoft.com/office/drawing/2014/main" xmlns="" id="{0F18A63A-D4EE-4EAB-B2AE-213E6CC22C1D}"/>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2;p24">
              <a:extLst>
                <a:ext uri="{FF2B5EF4-FFF2-40B4-BE49-F238E27FC236}">
                  <a16:creationId xmlns:a16="http://schemas.microsoft.com/office/drawing/2014/main" xmlns="" id="{EF78F5A3-DA46-4049-BF1B-F8D06E207D9E}"/>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3;p24">
              <a:extLst>
                <a:ext uri="{FF2B5EF4-FFF2-40B4-BE49-F238E27FC236}">
                  <a16:creationId xmlns:a16="http://schemas.microsoft.com/office/drawing/2014/main" xmlns="" id="{8F6372FA-CDEA-4155-8540-6C37B1E56581}"/>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4;p24">
              <a:extLst>
                <a:ext uri="{FF2B5EF4-FFF2-40B4-BE49-F238E27FC236}">
                  <a16:creationId xmlns:a16="http://schemas.microsoft.com/office/drawing/2014/main" xmlns="" id="{5D280E1F-23DF-4EF0-8866-2634F44C7BCF}"/>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5;p24">
              <a:extLst>
                <a:ext uri="{FF2B5EF4-FFF2-40B4-BE49-F238E27FC236}">
                  <a16:creationId xmlns:a16="http://schemas.microsoft.com/office/drawing/2014/main" xmlns="" id="{9E678E67-D121-4920-BF6D-579E5FFFDB31}"/>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ECABAA0-19AB-4EFA-89C1-EA16D6312D79}"/>
              </a:ext>
            </a:extLst>
          </p:cNvPr>
          <p:cNvSpPr txBox="1"/>
          <p:nvPr/>
        </p:nvSpPr>
        <p:spPr>
          <a:xfrm>
            <a:off x="433878" y="2202136"/>
            <a:ext cx="7483185" cy="2308324"/>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HYPOTHESIS 3</a:t>
            </a:r>
          </a:p>
          <a:p>
            <a:r>
              <a:rPr lang="en-US" sz="1800" dirty="0">
                <a:latin typeface="Roboto" panose="02000000000000000000" pitchFamily="2" charset="0"/>
                <a:ea typeface="Roboto" panose="02000000000000000000" pitchFamily="2" charset="0"/>
              </a:rPr>
              <a:t>Is there a relationship between the adoption of AI GPT in teaching practice and</a:t>
            </a:r>
          </a:p>
          <a:p>
            <a:r>
              <a:rPr lang="en-US" sz="1800" dirty="0">
                <a:latin typeface="Roboto" panose="02000000000000000000" pitchFamily="2" charset="0"/>
                <a:ea typeface="Roboto" panose="02000000000000000000" pitchFamily="2" charset="0"/>
              </a:rPr>
              <a:t>the level of education of the students</a:t>
            </a:r>
          </a:p>
          <a:p>
            <a:r>
              <a:rPr lang="en-US" sz="1800" dirty="0">
                <a:solidFill>
                  <a:srgbClr val="00B050"/>
                </a:solidFill>
                <a:latin typeface="Roboto" panose="02000000000000000000" pitchFamily="2" charset="0"/>
                <a:ea typeface="Roboto" panose="02000000000000000000" pitchFamily="2" charset="0"/>
              </a:rPr>
              <a:t>H0: </a:t>
            </a:r>
            <a:r>
              <a:rPr lang="en-US" sz="1800" dirty="0">
                <a:latin typeface="Roboto" panose="02000000000000000000" pitchFamily="2" charset="0"/>
                <a:ea typeface="Roboto" panose="02000000000000000000" pitchFamily="2" charset="0"/>
              </a:rPr>
              <a:t>There is no relationship between the adoption of AI GPT in teaching practice and the level of training of students.</a:t>
            </a:r>
          </a:p>
          <a:p>
            <a:r>
              <a:rPr lang="en-US" sz="1800" dirty="0">
                <a:solidFill>
                  <a:srgbClr val="00B050"/>
                </a:solidFill>
                <a:latin typeface="Roboto" panose="02000000000000000000" pitchFamily="2" charset="0"/>
                <a:ea typeface="Roboto" panose="02000000000000000000" pitchFamily="2" charset="0"/>
              </a:rPr>
              <a:t>H1: </a:t>
            </a:r>
            <a:r>
              <a:rPr lang="en-US" sz="1800" dirty="0">
                <a:latin typeface="Roboto" panose="02000000000000000000" pitchFamily="2" charset="0"/>
                <a:ea typeface="Roboto" panose="02000000000000000000" pitchFamily="2" charset="0"/>
              </a:rPr>
              <a:t>There is a relationship between the adoption of AI GPT in teaching practice and the level of education of students..</a:t>
            </a:r>
            <a:endParaRPr lang="fr-FR"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941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26992" y="-132591"/>
            <a:ext cx="6189563" cy="17500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accent3">
                    <a:lumMod val="75000"/>
                  </a:schemeClr>
                </a:solidFill>
              </a:rPr>
              <a:t>Bivariate</a:t>
            </a:r>
            <a:r>
              <a:rPr lang="fr-FR" dirty="0">
                <a:solidFill>
                  <a:schemeClr val="accent3">
                    <a:lumMod val="75000"/>
                  </a:schemeClr>
                </a:solidFill>
              </a:rPr>
              <a:t> descriptive </a:t>
            </a:r>
            <a:r>
              <a:rPr lang="fr-FR" dirty="0" err="1">
                <a:solidFill>
                  <a:schemeClr val="accent3">
                    <a:lumMod val="75000"/>
                  </a:schemeClr>
                </a:solidFill>
              </a:rPr>
              <a:t>statistics</a:t>
            </a:r>
            <a:r>
              <a:rPr lang="fr-FR" dirty="0">
                <a:solidFill>
                  <a:schemeClr val="accent3">
                    <a:lumMod val="75000"/>
                  </a:schemeClr>
                </a:solidFill>
              </a:rPr>
              <a:t/>
            </a:r>
            <a:br>
              <a:rPr lang="fr-FR" dirty="0">
                <a:solidFill>
                  <a:schemeClr val="accent3">
                    <a:lumMod val="75000"/>
                  </a:schemeClr>
                </a:solidFill>
              </a:rPr>
            </a:br>
            <a:r>
              <a:rPr lang="fr-FR" sz="2000" dirty="0" err="1">
                <a:solidFill>
                  <a:schemeClr val="accent3">
                    <a:lumMod val="75000"/>
                  </a:schemeClr>
                </a:solidFill>
              </a:rPr>
              <a:t>research</a:t>
            </a:r>
            <a:r>
              <a:rPr lang="fr-FR" sz="2000" dirty="0">
                <a:solidFill>
                  <a:schemeClr val="accent3">
                    <a:lumMod val="75000"/>
                  </a:schemeClr>
                </a:solidFill>
              </a:rPr>
              <a:t> </a:t>
            </a:r>
            <a:r>
              <a:rPr lang="fr-FR" sz="2000" dirty="0" err="1">
                <a:solidFill>
                  <a:schemeClr val="accent3">
                    <a:lumMod val="75000"/>
                  </a:schemeClr>
                </a:solidFill>
              </a:rPr>
              <a:t>hypothesis</a:t>
            </a:r>
            <a:r>
              <a:rPr lang="fr-FR" sz="2000" dirty="0">
                <a:solidFill>
                  <a:schemeClr val="accent3">
                    <a:lumMod val="75000"/>
                  </a:schemeClr>
                </a:solidFill>
              </a:rPr>
              <a:t> test</a:t>
            </a:r>
            <a:r>
              <a:rPr lang="fr-FR" dirty="0">
                <a:solidFill>
                  <a:schemeClr val="accent3">
                    <a:lumMod val="75000"/>
                  </a:schemeClr>
                </a:solidFill>
              </a:rPr>
              <a:t/>
            </a:r>
            <a:br>
              <a:rPr lang="fr-FR" dirty="0">
                <a:solidFill>
                  <a:schemeClr val="accent3">
                    <a:lumMod val="75000"/>
                  </a:schemeClr>
                </a:solidFill>
              </a:rPr>
            </a:br>
            <a:r>
              <a:rPr lang="fr-FR" dirty="0">
                <a:solidFill>
                  <a:schemeClr val="accent3">
                    <a:lumMod val="75000"/>
                  </a:schemeClr>
                </a:solidFill>
              </a:rPr>
              <a:t/>
            </a:r>
            <a:br>
              <a:rPr lang="fr-FR" dirty="0">
                <a:solidFill>
                  <a:schemeClr val="accent3">
                    <a:lumMod val="75000"/>
                  </a:schemeClr>
                </a:solidFill>
              </a:rPr>
            </a:br>
            <a:endParaRPr dirty="0">
              <a:solidFill>
                <a:schemeClr val="accent3">
                  <a:lumMod val="75000"/>
                </a:schemeClr>
              </a:solidFill>
            </a:endParaRPr>
          </a:p>
        </p:txBody>
      </p:sp>
      <p:grpSp>
        <p:nvGrpSpPr>
          <p:cNvPr id="6" name="Google Shape;210;p24">
            <a:extLst>
              <a:ext uri="{FF2B5EF4-FFF2-40B4-BE49-F238E27FC236}">
                <a16:creationId xmlns:a16="http://schemas.microsoft.com/office/drawing/2014/main" xmlns="" id="{12ACD391-B887-4F9E-8353-D8B7F5D6DA44}"/>
              </a:ext>
            </a:extLst>
          </p:cNvPr>
          <p:cNvGrpSpPr/>
          <p:nvPr/>
        </p:nvGrpSpPr>
        <p:grpSpPr>
          <a:xfrm flipH="1">
            <a:off x="5777469" y="701850"/>
            <a:ext cx="3706695" cy="2550084"/>
            <a:chOff x="4388650" y="2224200"/>
            <a:chExt cx="1707525" cy="1174775"/>
          </a:xfrm>
        </p:grpSpPr>
        <p:sp>
          <p:nvSpPr>
            <p:cNvPr id="7" name="Google Shape;211;p24">
              <a:extLst>
                <a:ext uri="{FF2B5EF4-FFF2-40B4-BE49-F238E27FC236}">
                  <a16:creationId xmlns:a16="http://schemas.microsoft.com/office/drawing/2014/main" xmlns="" id="{3ED27BFB-B09A-404E-8991-A9C855EB599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p24">
              <a:extLst>
                <a:ext uri="{FF2B5EF4-FFF2-40B4-BE49-F238E27FC236}">
                  <a16:creationId xmlns:a16="http://schemas.microsoft.com/office/drawing/2014/main" xmlns="" id="{C81EBEA4-21C7-4C7A-8167-68F68E95C068}"/>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p24">
              <a:extLst>
                <a:ext uri="{FF2B5EF4-FFF2-40B4-BE49-F238E27FC236}">
                  <a16:creationId xmlns:a16="http://schemas.microsoft.com/office/drawing/2014/main" xmlns="" id="{087684C3-EF25-48DF-8B3C-1FD1CB94026C}"/>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24">
              <a:extLst>
                <a:ext uri="{FF2B5EF4-FFF2-40B4-BE49-F238E27FC236}">
                  <a16:creationId xmlns:a16="http://schemas.microsoft.com/office/drawing/2014/main" xmlns="" id="{32957D02-D66D-4034-B63A-77647CB978B6}"/>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p24">
              <a:extLst>
                <a:ext uri="{FF2B5EF4-FFF2-40B4-BE49-F238E27FC236}">
                  <a16:creationId xmlns:a16="http://schemas.microsoft.com/office/drawing/2014/main" xmlns="" id="{8C5589E2-3786-409D-8091-E4A2EA414989}"/>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4">
              <a:extLst>
                <a:ext uri="{FF2B5EF4-FFF2-40B4-BE49-F238E27FC236}">
                  <a16:creationId xmlns:a16="http://schemas.microsoft.com/office/drawing/2014/main" xmlns="" id="{A4C84403-D27A-4E6B-B6A0-E04E8E07A8D2}"/>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p24">
              <a:extLst>
                <a:ext uri="{FF2B5EF4-FFF2-40B4-BE49-F238E27FC236}">
                  <a16:creationId xmlns:a16="http://schemas.microsoft.com/office/drawing/2014/main" xmlns="" id="{944B8695-710D-4BCD-A90D-91811D3DB485}"/>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p24">
              <a:extLst>
                <a:ext uri="{FF2B5EF4-FFF2-40B4-BE49-F238E27FC236}">
                  <a16:creationId xmlns:a16="http://schemas.microsoft.com/office/drawing/2014/main" xmlns="" id="{5BDB6CCD-FE35-486E-B15F-426A25E6E119}"/>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p24">
              <a:extLst>
                <a:ext uri="{FF2B5EF4-FFF2-40B4-BE49-F238E27FC236}">
                  <a16:creationId xmlns:a16="http://schemas.microsoft.com/office/drawing/2014/main" xmlns="" id="{DBA7F12B-EB19-45FF-A551-27FB0E2E1ACE}"/>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p24">
              <a:extLst>
                <a:ext uri="{FF2B5EF4-FFF2-40B4-BE49-F238E27FC236}">
                  <a16:creationId xmlns:a16="http://schemas.microsoft.com/office/drawing/2014/main" xmlns="" id="{6E19F67F-9103-4A0E-BF29-3AD52F590242}"/>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p24">
              <a:extLst>
                <a:ext uri="{FF2B5EF4-FFF2-40B4-BE49-F238E27FC236}">
                  <a16:creationId xmlns:a16="http://schemas.microsoft.com/office/drawing/2014/main" xmlns="" id="{AE236F6A-6200-4FAE-A06C-B69C6E44F5F9}"/>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p24">
              <a:extLst>
                <a:ext uri="{FF2B5EF4-FFF2-40B4-BE49-F238E27FC236}">
                  <a16:creationId xmlns:a16="http://schemas.microsoft.com/office/drawing/2014/main" xmlns="" id="{095CC35D-3BA6-4088-8D10-9F5B9727F919}"/>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p24">
              <a:extLst>
                <a:ext uri="{FF2B5EF4-FFF2-40B4-BE49-F238E27FC236}">
                  <a16:creationId xmlns:a16="http://schemas.microsoft.com/office/drawing/2014/main" xmlns="" id="{AE8FC801-AD9D-4B7D-8EC2-B42C5D2B9A0A}"/>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p24">
              <a:extLst>
                <a:ext uri="{FF2B5EF4-FFF2-40B4-BE49-F238E27FC236}">
                  <a16:creationId xmlns:a16="http://schemas.microsoft.com/office/drawing/2014/main" xmlns="" id="{BB7846D5-E41F-4D50-B308-50F8F8DD1A8F}"/>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p24">
              <a:extLst>
                <a:ext uri="{FF2B5EF4-FFF2-40B4-BE49-F238E27FC236}">
                  <a16:creationId xmlns:a16="http://schemas.microsoft.com/office/drawing/2014/main" xmlns="" id="{5FC08243-61A2-45E3-901C-77A3F262AA52}"/>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p24">
              <a:extLst>
                <a:ext uri="{FF2B5EF4-FFF2-40B4-BE49-F238E27FC236}">
                  <a16:creationId xmlns:a16="http://schemas.microsoft.com/office/drawing/2014/main" xmlns="" id="{1C219235-CF17-46FC-BE5A-391881A65F66}"/>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24">
              <a:extLst>
                <a:ext uri="{FF2B5EF4-FFF2-40B4-BE49-F238E27FC236}">
                  <a16:creationId xmlns:a16="http://schemas.microsoft.com/office/drawing/2014/main" xmlns="" id="{3AF7B1C6-E6F3-4D93-9B23-20788839E14C}"/>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p24">
              <a:extLst>
                <a:ext uri="{FF2B5EF4-FFF2-40B4-BE49-F238E27FC236}">
                  <a16:creationId xmlns:a16="http://schemas.microsoft.com/office/drawing/2014/main" xmlns="" id="{E092E5E4-366C-4B97-AA1A-AD9C75446ADD}"/>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p24">
              <a:extLst>
                <a:ext uri="{FF2B5EF4-FFF2-40B4-BE49-F238E27FC236}">
                  <a16:creationId xmlns:a16="http://schemas.microsoft.com/office/drawing/2014/main" xmlns="" id="{64397EF5-BB94-4708-B9CE-9A77476C42AD}"/>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24">
              <a:extLst>
                <a:ext uri="{FF2B5EF4-FFF2-40B4-BE49-F238E27FC236}">
                  <a16:creationId xmlns:a16="http://schemas.microsoft.com/office/drawing/2014/main" xmlns="" id="{FC61B290-25C9-47B2-A156-DBCE1D396196}"/>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24">
              <a:extLst>
                <a:ext uri="{FF2B5EF4-FFF2-40B4-BE49-F238E27FC236}">
                  <a16:creationId xmlns:a16="http://schemas.microsoft.com/office/drawing/2014/main" xmlns="" id="{39A46F9A-5753-4CB0-A6F9-65637914E203}"/>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24">
              <a:extLst>
                <a:ext uri="{FF2B5EF4-FFF2-40B4-BE49-F238E27FC236}">
                  <a16:creationId xmlns:a16="http://schemas.microsoft.com/office/drawing/2014/main" xmlns="" id="{3CD23B84-1296-4E97-8F4C-776C4441E4F8}"/>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24">
              <a:extLst>
                <a:ext uri="{FF2B5EF4-FFF2-40B4-BE49-F238E27FC236}">
                  <a16:creationId xmlns:a16="http://schemas.microsoft.com/office/drawing/2014/main" xmlns="" id="{46C247AF-1A26-457C-BD49-9A95BD68000A}"/>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24">
              <a:extLst>
                <a:ext uri="{FF2B5EF4-FFF2-40B4-BE49-F238E27FC236}">
                  <a16:creationId xmlns:a16="http://schemas.microsoft.com/office/drawing/2014/main" xmlns="" id="{EE36D68F-E4F5-4473-9CE5-E465B29648BC}"/>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24">
              <a:extLst>
                <a:ext uri="{FF2B5EF4-FFF2-40B4-BE49-F238E27FC236}">
                  <a16:creationId xmlns:a16="http://schemas.microsoft.com/office/drawing/2014/main" xmlns="" id="{4D6712F3-0BAC-46AA-9584-3B8D6CC47DA4}"/>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24">
              <a:extLst>
                <a:ext uri="{FF2B5EF4-FFF2-40B4-BE49-F238E27FC236}">
                  <a16:creationId xmlns:a16="http://schemas.microsoft.com/office/drawing/2014/main" xmlns="" id="{37C26E7D-5087-44CE-A251-4AE03EEC326F}"/>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24">
              <a:extLst>
                <a:ext uri="{FF2B5EF4-FFF2-40B4-BE49-F238E27FC236}">
                  <a16:creationId xmlns:a16="http://schemas.microsoft.com/office/drawing/2014/main" xmlns="" id="{DBD491F1-00E7-4F2C-B68F-C4D181E03509}"/>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24">
              <a:extLst>
                <a:ext uri="{FF2B5EF4-FFF2-40B4-BE49-F238E27FC236}">
                  <a16:creationId xmlns:a16="http://schemas.microsoft.com/office/drawing/2014/main" xmlns="" id="{A91376D9-218E-4C24-BECC-22C3101D9D3A}"/>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24">
              <a:extLst>
                <a:ext uri="{FF2B5EF4-FFF2-40B4-BE49-F238E27FC236}">
                  <a16:creationId xmlns:a16="http://schemas.microsoft.com/office/drawing/2014/main" xmlns="" id="{59214B11-9E27-4BE4-9F2D-E655FD8A0E88}"/>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24">
              <a:extLst>
                <a:ext uri="{FF2B5EF4-FFF2-40B4-BE49-F238E27FC236}">
                  <a16:creationId xmlns:a16="http://schemas.microsoft.com/office/drawing/2014/main" xmlns="" id="{4857D990-9F51-4A3E-85C8-8F7F3A65DA0B}"/>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24">
              <a:extLst>
                <a:ext uri="{FF2B5EF4-FFF2-40B4-BE49-F238E27FC236}">
                  <a16:creationId xmlns:a16="http://schemas.microsoft.com/office/drawing/2014/main" xmlns="" id="{12751F91-0331-4758-9D18-4E1F82646080}"/>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4">
              <a:extLst>
                <a:ext uri="{FF2B5EF4-FFF2-40B4-BE49-F238E27FC236}">
                  <a16:creationId xmlns:a16="http://schemas.microsoft.com/office/drawing/2014/main" xmlns="" id="{D2859D3D-B5BF-4A08-B06E-B7FD8108CC4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24">
              <a:extLst>
                <a:ext uri="{FF2B5EF4-FFF2-40B4-BE49-F238E27FC236}">
                  <a16:creationId xmlns:a16="http://schemas.microsoft.com/office/drawing/2014/main" xmlns="" id="{5E4EE500-874E-42CA-B3E3-B98C8D604A54}"/>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24">
              <a:extLst>
                <a:ext uri="{FF2B5EF4-FFF2-40B4-BE49-F238E27FC236}">
                  <a16:creationId xmlns:a16="http://schemas.microsoft.com/office/drawing/2014/main" xmlns="" id="{ECE86768-F460-4108-8DA6-B83E05A14117}"/>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24">
              <a:extLst>
                <a:ext uri="{FF2B5EF4-FFF2-40B4-BE49-F238E27FC236}">
                  <a16:creationId xmlns:a16="http://schemas.microsoft.com/office/drawing/2014/main" xmlns="" id="{75BAB038-E43F-4FDA-A103-C97C35DE2F7C}"/>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24">
              <a:extLst>
                <a:ext uri="{FF2B5EF4-FFF2-40B4-BE49-F238E27FC236}">
                  <a16:creationId xmlns:a16="http://schemas.microsoft.com/office/drawing/2014/main" xmlns="" id="{422128D8-D3F6-4141-8999-3FDA527FF5CE}"/>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24">
              <a:extLst>
                <a:ext uri="{FF2B5EF4-FFF2-40B4-BE49-F238E27FC236}">
                  <a16:creationId xmlns:a16="http://schemas.microsoft.com/office/drawing/2014/main" xmlns="" id="{7AC9D325-8939-4DD4-A411-23FE772032FF}"/>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24">
              <a:extLst>
                <a:ext uri="{FF2B5EF4-FFF2-40B4-BE49-F238E27FC236}">
                  <a16:creationId xmlns:a16="http://schemas.microsoft.com/office/drawing/2014/main" xmlns="" id="{0F5D56A2-C30D-4763-82B8-FC05DFABB858}"/>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24">
              <a:extLst>
                <a:ext uri="{FF2B5EF4-FFF2-40B4-BE49-F238E27FC236}">
                  <a16:creationId xmlns:a16="http://schemas.microsoft.com/office/drawing/2014/main" xmlns="" id="{C2A668D9-8396-49D9-BB4A-02A9F274F917}"/>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24">
              <a:extLst>
                <a:ext uri="{FF2B5EF4-FFF2-40B4-BE49-F238E27FC236}">
                  <a16:creationId xmlns:a16="http://schemas.microsoft.com/office/drawing/2014/main" xmlns="" id="{2B632BC6-79DC-4E36-80C2-371DEA24160E}"/>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24">
              <a:extLst>
                <a:ext uri="{FF2B5EF4-FFF2-40B4-BE49-F238E27FC236}">
                  <a16:creationId xmlns:a16="http://schemas.microsoft.com/office/drawing/2014/main" xmlns="" id="{6733603F-9DD9-47A6-9876-1F9F86F8FD77}"/>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4">
              <a:extLst>
                <a:ext uri="{FF2B5EF4-FFF2-40B4-BE49-F238E27FC236}">
                  <a16:creationId xmlns:a16="http://schemas.microsoft.com/office/drawing/2014/main" xmlns="" id="{E24B4639-2010-41BA-B464-79B807327C8D}"/>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24">
              <a:extLst>
                <a:ext uri="{FF2B5EF4-FFF2-40B4-BE49-F238E27FC236}">
                  <a16:creationId xmlns:a16="http://schemas.microsoft.com/office/drawing/2014/main" xmlns="" id="{F0F10D51-E2BC-495B-9999-D20F98BEA193}"/>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24">
              <a:extLst>
                <a:ext uri="{FF2B5EF4-FFF2-40B4-BE49-F238E27FC236}">
                  <a16:creationId xmlns:a16="http://schemas.microsoft.com/office/drawing/2014/main" xmlns="" id="{FE26F864-A183-4CC4-A03B-CF8099A95CD7}"/>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24">
              <a:extLst>
                <a:ext uri="{FF2B5EF4-FFF2-40B4-BE49-F238E27FC236}">
                  <a16:creationId xmlns:a16="http://schemas.microsoft.com/office/drawing/2014/main" xmlns="" id="{81C5F69B-8627-489B-A8DD-764204054D7A}"/>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24">
              <a:extLst>
                <a:ext uri="{FF2B5EF4-FFF2-40B4-BE49-F238E27FC236}">
                  <a16:creationId xmlns:a16="http://schemas.microsoft.com/office/drawing/2014/main" xmlns="" id="{FE8EDA56-E9C9-45A0-8ACF-662F0C3EFFF5}"/>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24">
              <a:extLst>
                <a:ext uri="{FF2B5EF4-FFF2-40B4-BE49-F238E27FC236}">
                  <a16:creationId xmlns:a16="http://schemas.microsoft.com/office/drawing/2014/main" xmlns="" id="{6DDB08F9-38FC-4082-9F46-E07EE45DF9C3}"/>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24">
              <a:extLst>
                <a:ext uri="{FF2B5EF4-FFF2-40B4-BE49-F238E27FC236}">
                  <a16:creationId xmlns:a16="http://schemas.microsoft.com/office/drawing/2014/main" xmlns="" id="{FDC05D95-0E63-4414-9830-35924F1E1A2F}"/>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24">
              <a:extLst>
                <a:ext uri="{FF2B5EF4-FFF2-40B4-BE49-F238E27FC236}">
                  <a16:creationId xmlns:a16="http://schemas.microsoft.com/office/drawing/2014/main" xmlns="" id="{FC5178A0-BAD7-4114-8C54-FB104348143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24">
              <a:extLst>
                <a:ext uri="{FF2B5EF4-FFF2-40B4-BE49-F238E27FC236}">
                  <a16:creationId xmlns:a16="http://schemas.microsoft.com/office/drawing/2014/main" xmlns="" id="{CAA7A0EA-E1DF-4529-B447-563EF5FF3D33}"/>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24">
              <a:extLst>
                <a:ext uri="{FF2B5EF4-FFF2-40B4-BE49-F238E27FC236}">
                  <a16:creationId xmlns:a16="http://schemas.microsoft.com/office/drawing/2014/main" xmlns="" id="{370BFE85-3A0B-4009-A31B-C67C19B24FCA}"/>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24">
              <a:extLst>
                <a:ext uri="{FF2B5EF4-FFF2-40B4-BE49-F238E27FC236}">
                  <a16:creationId xmlns:a16="http://schemas.microsoft.com/office/drawing/2014/main" xmlns="" id="{085011CB-D046-45AC-AAD6-15908BB02EAE}"/>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24">
              <a:extLst>
                <a:ext uri="{FF2B5EF4-FFF2-40B4-BE49-F238E27FC236}">
                  <a16:creationId xmlns:a16="http://schemas.microsoft.com/office/drawing/2014/main" xmlns="" id="{1E839EEA-2E5F-4D6F-8CB4-730B2D3D1053}"/>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24">
              <a:extLst>
                <a:ext uri="{FF2B5EF4-FFF2-40B4-BE49-F238E27FC236}">
                  <a16:creationId xmlns:a16="http://schemas.microsoft.com/office/drawing/2014/main" xmlns="" id="{DDCCED46-7105-4217-AE94-7EA68DD13E8C}"/>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24">
              <a:extLst>
                <a:ext uri="{FF2B5EF4-FFF2-40B4-BE49-F238E27FC236}">
                  <a16:creationId xmlns:a16="http://schemas.microsoft.com/office/drawing/2014/main" xmlns="" id="{DD0F2D53-2AB3-4AA2-B54C-82745CAAA0FF}"/>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24">
              <a:extLst>
                <a:ext uri="{FF2B5EF4-FFF2-40B4-BE49-F238E27FC236}">
                  <a16:creationId xmlns:a16="http://schemas.microsoft.com/office/drawing/2014/main" xmlns="" id="{6B2B4C81-D137-4D97-AA93-2649C66191CE}"/>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24">
              <a:extLst>
                <a:ext uri="{FF2B5EF4-FFF2-40B4-BE49-F238E27FC236}">
                  <a16:creationId xmlns:a16="http://schemas.microsoft.com/office/drawing/2014/main" xmlns="" id="{A730E844-F7B8-4F55-83A2-E6346BF5D5A1}"/>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8;p24">
              <a:extLst>
                <a:ext uri="{FF2B5EF4-FFF2-40B4-BE49-F238E27FC236}">
                  <a16:creationId xmlns:a16="http://schemas.microsoft.com/office/drawing/2014/main" xmlns="" id="{8BF5B4E0-C0DB-4E1D-BAC0-F909C865AAE0}"/>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p24">
              <a:extLst>
                <a:ext uri="{FF2B5EF4-FFF2-40B4-BE49-F238E27FC236}">
                  <a16:creationId xmlns:a16="http://schemas.microsoft.com/office/drawing/2014/main" xmlns="" id="{A21CF097-B923-4676-9FFF-7C80EBADA676}"/>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p24">
              <a:extLst>
                <a:ext uri="{FF2B5EF4-FFF2-40B4-BE49-F238E27FC236}">
                  <a16:creationId xmlns:a16="http://schemas.microsoft.com/office/drawing/2014/main" xmlns="" id="{5616A2BE-24C1-4A99-B89E-82C2A5E89CD1}"/>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1;p24">
              <a:extLst>
                <a:ext uri="{FF2B5EF4-FFF2-40B4-BE49-F238E27FC236}">
                  <a16:creationId xmlns:a16="http://schemas.microsoft.com/office/drawing/2014/main" xmlns="" id="{0F18A63A-D4EE-4EAB-B2AE-213E6CC22C1D}"/>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2;p24">
              <a:extLst>
                <a:ext uri="{FF2B5EF4-FFF2-40B4-BE49-F238E27FC236}">
                  <a16:creationId xmlns:a16="http://schemas.microsoft.com/office/drawing/2014/main" xmlns="" id="{EF78F5A3-DA46-4049-BF1B-F8D06E207D9E}"/>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3;p24">
              <a:extLst>
                <a:ext uri="{FF2B5EF4-FFF2-40B4-BE49-F238E27FC236}">
                  <a16:creationId xmlns:a16="http://schemas.microsoft.com/office/drawing/2014/main" xmlns="" id="{8F6372FA-CDEA-4155-8540-6C37B1E56581}"/>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4;p24">
              <a:extLst>
                <a:ext uri="{FF2B5EF4-FFF2-40B4-BE49-F238E27FC236}">
                  <a16:creationId xmlns:a16="http://schemas.microsoft.com/office/drawing/2014/main" xmlns="" id="{5D280E1F-23DF-4EF0-8866-2634F44C7BCF}"/>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5;p24">
              <a:extLst>
                <a:ext uri="{FF2B5EF4-FFF2-40B4-BE49-F238E27FC236}">
                  <a16:creationId xmlns:a16="http://schemas.microsoft.com/office/drawing/2014/main" xmlns="" id="{9E678E67-D121-4920-BF6D-579E5FFFDB31}"/>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ECABAA0-19AB-4EFA-89C1-EA16D6312D79}"/>
              </a:ext>
            </a:extLst>
          </p:cNvPr>
          <p:cNvSpPr txBox="1"/>
          <p:nvPr/>
        </p:nvSpPr>
        <p:spPr>
          <a:xfrm>
            <a:off x="115153" y="1982847"/>
            <a:ext cx="7054487" cy="523220"/>
          </a:xfrm>
          <a:prstGeom prst="rect">
            <a:avLst/>
          </a:prstGeom>
          <a:noFill/>
        </p:spPr>
        <p:txBody>
          <a:bodyPr wrap="square" rtlCol="0">
            <a:spAutoFit/>
          </a:bodyPr>
          <a:lstStyle/>
          <a:p>
            <a:r>
              <a:rPr lang="en-US" dirty="0"/>
              <a:t>According to the univariate tests, we found that </a:t>
            </a:r>
            <a:r>
              <a:rPr lang="en-US" dirty="0" err="1"/>
              <a:t>itemA</a:t>
            </a:r>
            <a:r>
              <a:rPr lang="en-US" dirty="0"/>
              <a:t> and </a:t>
            </a:r>
            <a:r>
              <a:rPr lang="en-US" dirty="0" err="1"/>
              <a:t>itemU</a:t>
            </a:r>
            <a:r>
              <a:rPr lang="en-US" dirty="0"/>
              <a:t> follow the normal law</a:t>
            </a:r>
          </a:p>
          <a:p>
            <a:r>
              <a:rPr lang="en-US" dirty="0"/>
              <a:t>We first do the variance test.</a:t>
            </a:r>
            <a:endParaRPr lang="fr-FR" dirty="0"/>
          </a:p>
        </p:txBody>
      </p:sp>
      <p:sp>
        <p:nvSpPr>
          <p:cNvPr id="77" name="TextBox 76">
            <a:extLst>
              <a:ext uri="{FF2B5EF4-FFF2-40B4-BE49-F238E27FC236}">
                <a16:creationId xmlns:a16="http://schemas.microsoft.com/office/drawing/2014/main" xmlns="" id="{C8C3BDF6-FBD3-4BC8-9061-D0A9E9C7083B}"/>
              </a:ext>
            </a:extLst>
          </p:cNvPr>
          <p:cNvSpPr txBox="1"/>
          <p:nvPr/>
        </p:nvSpPr>
        <p:spPr>
          <a:xfrm>
            <a:off x="1779307" y="4243317"/>
            <a:ext cx="3726180" cy="523220"/>
          </a:xfrm>
          <a:prstGeom prst="rect">
            <a:avLst/>
          </a:prstGeom>
          <a:noFill/>
        </p:spPr>
        <p:txBody>
          <a:bodyPr wrap="square" rtlCol="0">
            <a:spAutoFit/>
          </a:bodyPr>
          <a:lstStyle/>
          <a:p>
            <a:r>
              <a:rPr lang="en-US" dirty="0"/>
              <a:t>In our case we P-value = 0.007185(&lt;0.05), </a:t>
            </a:r>
            <a:r>
              <a:rPr lang="en-US" dirty="0">
                <a:solidFill>
                  <a:schemeClr val="accent3">
                    <a:lumMod val="75000"/>
                  </a:schemeClr>
                </a:solidFill>
              </a:rPr>
              <a:t>H1 accepted,</a:t>
            </a:r>
            <a:endParaRPr lang="fr-FR" dirty="0">
              <a:solidFill>
                <a:schemeClr val="accent3">
                  <a:lumMod val="75000"/>
                </a:schemeClr>
              </a:solidFill>
            </a:endParaRPr>
          </a:p>
        </p:txBody>
      </p:sp>
      <p:pic>
        <p:nvPicPr>
          <p:cNvPr id="5" name="Picture 4">
            <a:extLst>
              <a:ext uri="{FF2B5EF4-FFF2-40B4-BE49-F238E27FC236}">
                <a16:creationId xmlns:a16="http://schemas.microsoft.com/office/drawing/2014/main" xmlns="" id="{6931EBDB-E5BB-44A1-A0CA-40F9C06E7143}"/>
              </a:ext>
            </a:extLst>
          </p:cNvPr>
          <p:cNvPicPr>
            <a:picLocks noChangeAspect="1"/>
          </p:cNvPicPr>
          <p:nvPr/>
        </p:nvPicPr>
        <p:blipFill>
          <a:blip r:embed="rId3"/>
          <a:stretch>
            <a:fillRect/>
          </a:stretch>
        </p:blipFill>
        <p:spPr>
          <a:xfrm>
            <a:off x="1410086" y="2482323"/>
            <a:ext cx="4464623" cy="1669206"/>
          </a:xfrm>
          <a:prstGeom prst="rect">
            <a:avLst/>
          </a:prstGeom>
        </p:spPr>
      </p:pic>
    </p:spTree>
    <p:extLst>
      <p:ext uri="{BB962C8B-B14F-4D97-AF65-F5344CB8AC3E}">
        <p14:creationId xmlns:p14="http://schemas.microsoft.com/office/powerpoint/2010/main" val="428540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Regression</a:t>
            </a:r>
            <a:endParaRPr dirty="0"/>
          </a:p>
        </p:txBody>
      </p:sp>
    </p:spTree>
    <p:extLst>
      <p:ext uri="{BB962C8B-B14F-4D97-AF65-F5344CB8AC3E}">
        <p14:creationId xmlns:p14="http://schemas.microsoft.com/office/powerpoint/2010/main" val="77655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149058" y="22841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Simple </a:t>
            </a:r>
            <a:r>
              <a:rPr lang="fr-FR" dirty="0" err="1"/>
              <a:t>regression</a:t>
            </a:r>
            <a:endParaRPr dirty="0"/>
          </a:p>
        </p:txBody>
      </p:sp>
      <p:pic>
        <p:nvPicPr>
          <p:cNvPr id="3" name="Picture 2">
            <a:extLst>
              <a:ext uri="{FF2B5EF4-FFF2-40B4-BE49-F238E27FC236}">
                <a16:creationId xmlns:a16="http://schemas.microsoft.com/office/drawing/2014/main" xmlns="" id="{2119DDF9-4078-42C2-A137-1B003250520D}"/>
              </a:ext>
            </a:extLst>
          </p:cNvPr>
          <p:cNvPicPr>
            <a:picLocks noChangeAspect="1"/>
          </p:cNvPicPr>
          <p:nvPr/>
        </p:nvPicPr>
        <p:blipFill>
          <a:blip r:embed="rId3"/>
          <a:stretch>
            <a:fillRect/>
          </a:stretch>
        </p:blipFill>
        <p:spPr>
          <a:xfrm>
            <a:off x="3068438" y="3040655"/>
            <a:ext cx="2782468" cy="1847766"/>
          </a:xfrm>
          <a:prstGeom prst="rect">
            <a:avLst/>
          </a:prstGeom>
        </p:spPr>
      </p:pic>
      <p:pic>
        <p:nvPicPr>
          <p:cNvPr id="7" name="Picture 6">
            <a:extLst>
              <a:ext uri="{FF2B5EF4-FFF2-40B4-BE49-F238E27FC236}">
                <a16:creationId xmlns:a16="http://schemas.microsoft.com/office/drawing/2014/main" xmlns="" id="{E79C8F2D-DA66-43A8-828D-A1E7EF066436}"/>
              </a:ext>
            </a:extLst>
          </p:cNvPr>
          <p:cNvPicPr>
            <a:picLocks noChangeAspect="1"/>
          </p:cNvPicPr>
          <p:nvPr/>
        </p:nvPicPr>
        <p:blipFill>
          <a:blip r:embed="rId4"/>
          <a:stretch>
            <a:fillRect/>
          </a:stretch>
        </p:blipFill>
        <p:spPr>
          <a:xfrm>
            <a:off x="6622716" y="3111718"/>
            <a:ext cx="2486111" cy="1705639"/>
          </a:xfrm>
          <a:prstGeom prst="rect">
            <a:avLst/>
          </a:prstGeom>
        </p:spPr>
      </p:pic>
      <p:sp>
        <p:nvSpPr>
          <p:cNvPr id="8" name="TextBox 7">
            <a:extLst>
              <a:ext uri="{FF2B5EF4-FFF2-40B4-BE49-F238E27FC236}">
                <a16:creationId xmlns:a16="http://schemas.microsoft.com/office/drawing/2014/main" xmlns="" id="{E0C35B38-0E79-4A62-BF0B-491EBF6BFAB2}"/>
              </a:ext>
            </a:extLst>
          </p:cNvPr>
          <p:cNvSpPr txBox="1"/>
          <p:nvPr/>
        </p:nvSpPr>
        <p:spPr>
          <a:xfrm>
            <a:off x="834677" y="1336623"/>
            <a:ext cx="7713899" cy="923330"/>
          </a:xfrm>
          <a:prstGeom prst="rect">
            <a:avLst/>
          </a:prstGeom>
          <a:noFill/>
        </p:spPr>
        <p:txBody>
          <a:bodyPr wrap="square" rtlCol="0">
            <a:spAutoFit/>
          </a:bodyPr>
          <a:lstStyle/>
          <a:p>
            <a:r>
              <a:rPr lang="en-US" sz="900" dirty="0"/>
              <a:t>Terms :</a:t>
            </a:r>
          </a:p>
          <a:p>
            <a:r>
              <a:rPr lang="en-US" sz="900" dirty="0"/>
              <a:t>  A</a:t>
            </a:r>
          </a:p>
          <a:p>
            <a:r>
              <a:rPr lang="en-US" sz="900" dirty="0"/>
              <a:t>1. Quantitative X and Y</a:t>
            </a:r>
          </a:p>
          <a:p>
            <a:r>
              <a:rPr lang="en-US" sz="900" dirty="0"/>
              <a:t>X: itemA1</a:t>
            </a:r>
          </a:p>
          <a:p>
            <a:r>
              <a:rPr lang="en-US" sz="900" dirty="0"/>
              <a:t>Y:itemf1</a:t>
            </a:r>
          </a:p>
          <a:p>
            <a:r>
              <a:rPr lang="en-US" sz="900" dirty="0"/>
              <a:t>2. X and Y correlate</a:t>
            </a:r>
          </a:p>
        </p:txBody>
      </p:sp>
      <p:sp>
        <p:nvSpPr>
          <p:cNvPr id="13" name="TextBox 12">
            <a:extLst>
              <a:ext uri="{FF2B5EF4-FFF2-40B4-BE49-F238E27FC236}">
                <a16:creationId xmlns:a16="http://schemas.microsoft.com/office/drawing/2014/main" xmlns="" id="{FF56433A-5D7F-4CDE-8B16-7FAFCCBB3A3C}"/>
              </a:ext>
            </a:extLst>
          </p:cNvPr>
          <p:cNvSpPr txBox="1"/>
          <p:nvPr/>
        </p:nvSpPr>
        <p:spPr>
          <a:xfrm>
            <a:off x="5496078" y="1273769"/>
            <a:ext cx="2253276" cy="1261884"/>
          </a:xfrm>
          <a:prstGeom prst="rect">
            <a:avLst/>
          </a:prstGeom>
          <a:noFill/>
        </p:spPr>
        <p:txBody>
          <a:bodyPr wrap="square" rtlCol="0">
            <a:spAutoFit/>
          </a:bodyPr>
          <a:lstStyle/>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p-value=0.8339 , there is a correlation</a:t>
            </a:r>
            <a:endParaRPr lang="fr-FR" sz="1000" dirty="0">
              <a:effectLst/>
            </a:endParaRP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3. We already check that X and Y follow normal law</a:t>
            </a:r>
            <a:endParaRPr lang="fr-FR" sz="1000" dirty="0">
              <a:effectLst/>
            </a:endParaRP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4. a!=0 and b!=0</a:t>
            </a:r>
            <a:endParaRPr lang="fr-FR" sz="1000" dirty="0">
              <a:effectLst/>
            </a:endParaRP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5. error -&gt; 0</a:t>
            </a:r>
            <a:endParaRPr lang="fr-FR" sz="1000" dirty="0">
              <a:effectLst/>
            </a:endParaRPr>
          </a:p>
          <a:p>
            <a:endParaRPr lang="fr-FR" sz="1000" dirty="0"/>
          </a:p>
        </p:txBody>
      </p:sp>
      <p:pic>
        <p:nvPicPr>
          <p:cNvPr id="15" name="Picture 14">
            <a:extLst>
              <a:ext uri="{FF2B5EF4-FFF2-40B4-BE49-F238E27FC236}">
                <a16:creationId xmlns:a16="http://schemas.microsoft.com/office/drawing/2014/main" xmlns="" id="{82DFEE77-272B-4F4F-A56F-20D8845F8031}"/>
              </a:ext>
            </a:extLst>
          </p:cNvPr>
          <p:cNvPicPr>
            <a:picLocks noChangeAspect="1"/>
          </p:cNvPicPr>
          <p:nvPr/>
        </p:nvPicPr>
        <p:blipFill>
          <a:blip r:embed="rId5"/>
          <a:stretch>
            <a:fillRect/>
          </a:stretch>
        </p:blipFill>
        <p:spPr>
          <a:xfrm>
            <a:off x="149058" y="2354176"/>
            <a:ext cx="2491175" cy="188155"/>
          </a:xfrm>
          <a:prstGeom prst="rect">
            <a:avLst/>
          </a:prstGeom>
        </p:spPr>
      </p:pic>
      <p:pic>
        <p:nvPicPr>
          <p:cNvPr id="17" name="Picture 16">
            <a:extLst>
              <a:ext uri="{FF2B5EF4-FFF2-40B4-BE49-F238E27FC236}">
                <a16:creationId xmlns:a16="http://schemas.microsoft.com/office/drawing/2014/main" xmlns="" id="{4E56E9F1-E90C-405C-98E9-8A4E87EA1F92}"/>
              </a:ext>
            </a:extLst>
          </p:cNvPr>
          <p:cNvPicPr>
            <a:picLocks noChangeAspect="1"/>
          </p:cNvPicPr>
          <p:nvPr/>
        </p:nvPicPr>
        <p:blipFill>
          <a:blip r:embed="rId6"/>
          <a:stretch>
            <a:fillRect/>
          </a:stretch>
        </p:blipFill>
        <p:spPr>
          <a:xfrm>
            <a:off x="-30563" y="3646403"/>
            <a:ext cx="2678401" cy="549913"/>
          </a:xfrm>
          <a:prstGeom prst="rect">
            <a:avLst/>
          </a:prstGeom>
        </p:spPr>
      </p:pic>
      <p:cxnSp>
        <p:nvCxnSpPr>
          <p:cNvPr id="26" name="Straight Arrow Connector 25">
            <a:extLst>
              <a:ext uri="{FF2B5EF4-FFF2-40B4-BE49-F238E27FC236}">
                <a16:creationId xmlns:a16="http://schemas.microsoft.com/office/drawing/2014/main" xmlns="" id="{BDDF462C-336B-4CCB-9D91-5F1A6ADCCE82}"/>
              </a:ext>
            </a:extLst>
          </p:cNvPr>
          <p:cNvCxnSpPr>
            <a:stCxn id="17" idx="3"/>
          </p:cNvCxnSpPr>
          <p:nvPr/>
        </p:nvCxnSpPr>
        <p:spPr>
          <a:xfrm flipV="1">
            <a:off x="2647838" y="3921359"/>
            <a:ext cx="315102" cy="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xmlns="" id="{F8A59682-0D40-4922-A2B1-A824AD3AD985}"/>
              </a:ext>
            </a:extLst>
          </p:cNvPr>
          <p:cNvPicPr>
            <a:picLocks noChangeAspect="1"/>
          </p:cNvPicPr>
          <p:nvPr/>
        </p:nvPicPr>
        <p:blipFill>
          <a:blip r:embed="rId7"/>
          <a:stretch>
            <a:fillRect/>
          </a:stretch>
        </p:blipFill>
        <p:spPr>
          <a:xfrm>
            <a:off x="2895043" y="1491798"/>
            <a:ext cx="2346225" cy="923331"/>
          </a:xfrm>
          <a:prstGeom prst="rect">
            <a:avLst/>
          </a:prstGeom>
        </p:spPr>
      </p:pic>
    </p:spTree>
    <p:extLst>
      <p:ext uri="{BB962C8B-B14F-4D97-AF65-F5344CB8AC3E}">
        <p14:creationId xmlns:p14="http://schemas.microsoft.com/office/powerpoint/2010/main" val="40513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374858" y="23016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Simple </a:t>
            </a:r>
            <a:r>
              <a:rPr lang="fr-FR" dirty="0" err="1"/>
              <a:t>regression</a:t>
            </a:r>
            <a:endParaRPr dirty="0"/>
          </a:p>
        </p:txBody>
      </p:sp>
      <p:sp>
        <p:nvSpPr>
          <p:cNvPr id="8" name="TextBox 7">
            <a:extLst>
              <a:ext uri="{FF2B5EF4-FFF2-40B4-BE49-F238E27FC236}">
                <a16:creationId xmlns:a16="http://schemas.microsoft.com/office/drawing/2014/main" xmlns="" id="{E0C35B38-0E79-4A62-BF0B-491EBF6BFAB2}"/>
              </a:ext>
            </a:extLst>
          </p:cNvPr>
          <p:cNvSpPr txBox="1"/>
          <p:nvPr/>
        </p:nvSpPr>
        <p:spPr>
          <a:xfrm>
            <a:off x="834677" y="1336623"/>
            <a:ext cx="7713899" cy="923330"/>
          </a:xfrm>
          <a:prstGeom prst="rect">
            <a:avLst/>
          </a:prstGeom>
          <a:noFill/>
        </p:spPr>
        <p:txBody>
          <a:bodyPr wrap="square" rtlCol="0">
            <a:spAutoFit/>
          </a:bodyPr>
          <a:lstStyle/>
          <a:p>
            <a:r>
              <a:rPr lang="en-US" sz="900" dirty="0"/>
              <a:t>Terms :</a:t>
            </a:r>
          </a:p>
          <a:p>
            <a:r>
              <a:rPr lang="en-US" sz="900" dirty="0"/>
              <a:t>B</a:t>
            </a:r>
          </a:p>
          <a:p>
            <a:r>
              <a:rPr lang="en-US" sz="900" dirty="0"/>
              <a:t>1.X and Y quantitative</a:t>
            </a:r>
          </a:p>
          <a:p>
            <a:r>
              <a:rPr lang="en-US" sz="900" dirty="0"/>
              <a:t>x: itemA1</a:t>
            </a:r>
          </a:p>
          <a:p>
            <a:r>
              <a:rPr lang="en-US" sz="900" dirty="0"/>
              <a:t>Y:itemf1</a:t>
            </a:r>
          </a:p>
          <a:p>
            <a:r>
              <a:rPr lang="en-US" sz="900" dirty="0"/>
              <a:t>2. X and Y correlate</a:t>
            </a:r>
          </a:p>
        </p:txBody>
      </p:sp>
      <p:sp>
        <p:nvSpPr>
          <p:cNvPr id="13" name="TextBox 12">
            <a:extLst>
              <a:ext uri="{FF2B5EF4-FFF2-40B4-BE49-F238E27FC236}">
                <a16:creationId xmlns:a16="http://schemas.microsoft.com/office/drawing/2014/main" xmlns="" id="{FF56433A-5D7F-4CDE-8B16-7FAFCCBB3A3C}"/>
              </a:ext>
            </a:extLst>
          </p:cNvPr>
          <p:cNvSpPr txBox="1"/>
          <p:nvPr/>
        </p:nvSpPr>
        <p:spPr>
          <a:xfrm>
            <a:off x="5496078" y="1273769"/>
            <a:ext cx="2253276" cy="1107996"/>
          </a:xfrm>
          <a:prstGeom prst="rect">
            <a:avLst/>
          </a:prstGeom>
          <a:noFill/>
        </p:spPr>
        <p:txBody>
          <a:bodyPr wrap="square" rtlCol="0">
            <a:spAutoFit/>
          </a:bodyPr>
          <a:lstStyle/>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p-value=0.2846 , there is a correlation</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3. We already check that X and Y follow normal law</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4. a!=0 and b!=0</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5. error -&gt; 02. X and Y correlate</a:t>
            </a:r>
            <a:endParaRPr lang="fr-FR" sz="1000" dirty="0"/>
          </a:p>
        </p:txBody>
      </p:sp>
      <p:cxnSp>
        <p:nvCxnSpPr>
          <p:cNvPr id="26" name="Straight Arrow Connector 25">
            <a:extLst>
              <a:ext uri="{FF2B5EF4-FFF2-40B4-BE49-F238E27FC236}">
                <a16:creationId xmlns:a16="http://schemas.microsoft.com/office/drawing/2014/main" xmlns="" id="{BDDF462C-336B-4CCB-9D91-5F1A6ADCCE82}"/>
              </a:ext>
            </a:extLst>
          </p:cNvPr>
          <p:cNvCxnSpPr>
            <a:cxnSpLocks/>
          </p:cNvCxnSpPr>
          <p:nvPr/>
        </p:nvCxnSpPr>
        <p:spPr>
          <a:xfrm flipV="1">
            <a:off x="2647838" y="3921359"/>
            <a:ext cx="315102" cy="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3718EB9A-9C7C-4BA0-9016-B5CCBFB7445C}"/>
              </a:ext>
            </a:extLst>
          </p:cNvPr>
          <p:cNvPicPr>
            <a:picLocks noChangeAspect="1"/>
          </p:cNvPicPr>
          <p:nvPr/>
        </p:nvPicPr>
        <p:blipFill>
          <a:blip r:embed="rId3"/>
          <a:stretch>
            <a:fillRect/>
          </a:stretch>
        </p:blipFill>
        <p:spPr>
          <a:xfrm>
            <a:off x="2514143" y="1338090"/>
            <a:ext cx="2772388" cy="1043675"/>
          </a:xfrm>
          <a:prstGeom prst="rect">
            <a:avLst/>
          </a:prstGeom>
        </p:spPr>
      </p:pic>
      <p:pic>
        <p:nvPicPr>
          <p:cNvPr id="6" name="Picture 5">
            <a:extLst>
              <a:ext uri="{FF2B5EF4-FFF2-40B4-BE49-F238E27FC236}">
                <a16:creationId xmlns:a16="http://schemas.microsoft.com/office/drawing/2014/main" xmlns="" id="{4217E290-E413-40D3-B6EC-EF16C86304E6}"/>
              </a:ext>
            </a:extLst>
          </p:cNvPr>
          <p:cNvPicPr>
            <a:picLocks noChangeAspect="1"/>
          </p:cNvPicPr>
          <p:nvPr/>
        </p:nvPicPr>
        <p:blipFill>
          <a:blip r:embed="rId4"/>
          <a:stretch>
            <a:fillRect/>
          </a:stretch>
        </p:blipFill>
        <p:spPr>
          <a:xfrm>
            <a:off x="6088642" y="2761736"/>
            <a:ext cx="2894488" cy="2010482"/>
          </a:xfrm>
          <a:prstGeom prst="rect">
            <a:avLst/>
          </a:prstGeom>
        </p:spPr>
      </p:pic>
      <p:pic>
        <p:nvPicPr>
          <p:cNvPr id="10" name="Picture 9">
            <a:extLst>
              <a:ext uri="{FF2B5EF4-FFF2-40B4-BE49-F238E27FC236}">
                <a16:creationId xmlns:a16="http://schemas.microsoft.com/office/drawing/2014/main" xmlns="" id="{6F663D42-0181-463A-9B65-DDC4970C5B6C}"/>
              </a:ext>
            </a:extLst>
          </p:cNvPr>
          <p:cNvPicPr>
            <a:picLocks noChangeAspect="1"/>
          </p:cNvPicPr>
          <p:nvPr/>
        </p:nvPicPr>
        <p:blipFill>
          <a:blip r:embed="rId5"/>
          <a:stretch>
            <a:fillRect/>
          </a:stretch>
        </p:blipFill>
        <p:spPr>
          <a:xfrm>
            <a:off x="2962940" y="3161892"/>
            <a:ext cx="3023995" cy="1518934"/>
          </a:xfrm>
          <a:prstGeom prst="rect">
            <a:avLst/>
          </a:prstGeom>
        </p:spPr>
      </p:pic>
      <p:pic>
        <p:nvPicPr>
          <p:cNvPr id="18" name="Picture 17">
            <a:extLst>
              <a:ext uri="{FF2B5EF4-FFF2-40B4-BE49-F238E27FC236}">
                <a16:creationId xmlns:a16="http://schemas.microsoft.com/office/drawing/2014/main" xmlns="" id="{A98545AE-1A0E-4032-908D-4F3AE5897CD9}"/>
              </a:ext>
            </a:extLst>
          </p:cNvPr>
          <p:cNvPicPr>
            <a:picLocks noChangeAspect="1"/>
          </p:cNvPicPr>
          <p:nvPr/>
        </p:nvPicPr>
        <p:blipFill>
          <a:blip r:embed="rId6"/>
          <a:stretch>
            <a:fillRect/>
          </a:stretch>
        </p:blipFill>
        <p:spPr>
          <a:xfrm>
            <a:off x="51811" y="3680380"/>
            <a:ext cx="2545173" cy="481958"/>
          </a:xfrm>
          <a:prstGeom prst="rect">
            <a:avLst/>
          </a:prstGeom>
        </p:spPr>
      </p:pic>
    </p:spTree>
    <p:extLst>
      <p:ext uri="{BB962C8B-B14F-4D97-AF65-F5344CB8AC3E}">
        <p14:creationId xmlns:p14="http://schemas.microsoft.com/office/powerpoint/2010/main" val="234166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372788" y="17040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Simple </a:t>
            </a:r>
            <a:r>
              <a:rPr lang="fr-FR" dirty="0" err="1"/>
              <a:t>regression</a:t>
            </a:r>
            <a:endParaRPr dirty="0"/>
          </a:p>
        </p:txBody>
      </p:sp>
      <p:sp>
        <p:nvSpPr>
          <p:cNvPr id="8" name="TextBox 7">
            <a:extLst>
              <a:ext uri="{FF2B5EF4-FFF2-40B4-BE49-F238E27FC236}">
                <a16:creationId xmlns:a16="http://schemas.microsoft.com/office/drawing/2014/main" xmlns="" id="{E0C35B38-0E79-4A62-BF0B-491EBF6BFAB2}"/>
              </a:ext>
            </a:extLst>
          </p:cNvPr>
          <p:cNvSpPr txBox="1"/>
          <p:nvPr/>
        </p:nvSpPr>
        <p:spPr>
          <a:xfrm>
            <a:off x="834677" y="1336623"/>
            <a:ext cx="7713899" cy="923330"/>
          </a:xfrm>
          <a:prstGeom prst="rect">
            <a:avLst/>
          </a:prstGeom>
          <a:noFill/>
        </p:spPr>
        <p:txBody>
          <a:bodyPr wrap="square" rtlCol="0">
            <a:spAutoFit/>
          </a:bodyPr>
          <a:lstStyle/>
          <a:p>
            <a:r>
              <a:rPr lang="en-US" sz="900" dirty="0"/>
              <a:t>Terms :</a:t>
            </a:r>
          </a:p>
          <a:p>
            <a:r>
              <a:rPr lang="en-US" sz="900" dirty="0"/>
              <a:t>c</a:t>
            </a:r>
          </a:p>
          <a:p>
            <a:r>
              <a:rPr lang="en-US" sz="900" dirty="0"/>
              <a:t>1.X and Y quantitative</a:t>
            </a:r>
          </a:p>
          <a:p>
            <a:r>
              <a:rPr lang="en-US" sz="900" dirty="0"/>
              <a:t>x: itemA3</a:t>
            </a:r>
          </a:p>
          <a:p>
            <a:r>
              <a:rPr lang="en-US" sz="900" dirty="0"/>
              <a:t>Y:itemf3</a:t>
            </a:r>
          </a:p>
          <a:p>
            <a:r>
              <a:rPr lang="en-US" sz="900" dirty="0"/>
              <a:t>2. X and Y correlate</a:t>
            </a:r>
          </a:p>
        </p:txBody>
      </p:sp>
      <p:sp>
        <p:nvSpPr>
          <p:cNvPr id="13" name="TextBox 12">
            <a:extLst>
              <a:ext uri="{FF2B5EF4-FFF2-40B4-BE49-F238E27FC236}">
                <a16:creationId xmlns:a16="http://schemas.microsoft.com/office/drawing/2014/main" xmlns="" id="{FF56433A-5D7F-4CDE-8B16-7FAFCCBB3A3C}"/>
              </a:ext>
            </a:extLst>
          </p:cNvPr>
          <p:cNvSpPr txBox="1"/>
          <p:nvPr/>
        </p:nvSpPr>
        <p:spPr>
          <a:xfrm>
            <a:off x="5496077" y="1273769"/>
            <a:ext cx="2590611" cy="938719"/>
          </a:xfrm>
          <a:prstGeom prst="rect">
            <a:avLst/>
          </a:prstGeom>
          <a:noFill/>
        </p:spPr>
        <p:txBody>
          <a:bodyPr wrap="square" rtlCol="0">
            <a:spAutoFit/>
          </a:bodyPr>
          <a:lstStyle/>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P-value=0.6446 , there is a correlation</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3. We already check that X and Y follow normal law</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4. a!=0 and b!=0</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5. error -&gt; 0</a:t>
            </a:r>
            <a:endParaRPr lang="fr-FR" sz="1000" dirty="0"/>
          </a:p>
        </p:txBody>
      </p:sp>
      <p:cxnSp>
        <p:nvCxnSpPr>
          <p:cNvPr id="26" name="Straight Arrow Connector 25">
            <a:extLst>
              <a:ext uri="{FF2B5EF4-FFF2-40B4-BE49-F238E27FC236}">
                <a16:creationId xmlns:a16="http://schemas.microsoft.com/office/drawing/2014/main" xmlns="" id="{BDDF462C-336B-4CCB-9D91-5F1A6ADCCE82}"/>
              </a:ext>
            </a:extLst>
          </p:cNvPr>
          <p:cNvCxnSpPr>
            <a:cxnSpLocks/>
          </p:cNvCxnSpPr>
          <p:nvPr/>
        </p:nvCxnSpPr>
        <p:spPr>
          <a:xfrm flipV="1">
            <a:off x="2647838" y="3921359"/>
            <a:ext cx="315102" cy="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79B66048-9D18-40AE-8434-9E7D368AB9F7}"/>
              </a:ext>
            </a:extLst>
          </p:cNvPr>
          <p:cNvPicPr>
            <a:picLocks noChangeAspect="1"/>
          </p:cNvPicPr>
          <p:nvPr/>
        </p:nvPicPr>
        <p:blipFill>
          <a:blip r:embed="rId3"/>
          <a:stretch>
            <a:fillRect/>
          </a:stretch>
        </p:blipFill>
        <p:spPr>
          <a:xfrm>
            <a:off x="2805389" y="1386873"/>
            <a:ext cx="2345919" cy="944316"/>
          </a:xfrm>
          <a:prstGeom prst="rect">
            <a:avLst/>
          </a:prstGeom>
        </p:spPr>
      </p:pic>
      <p:pic>
        <p:nvPicPr>
          <p:cNvPr id="7" name="Picture 6">
            <a:extLst>
              <a:ext uri="{FF2B5EF4-FFF2-40B4-BE49-F238E27FC236}">
                <a16:creationId xmlns:a16="http://schemas.microsoft.com/office/drawing/2014/main" xmlns="" id="{46617072-21F5-4BA3-A3F2-27D31E7F7EC7}"/>
              </a:ext>
            </a:extLst>
          </p:cNvPr>
          <p:cNvPicPr>
            <a:picLocks noChangeAspect="1"/>
          </p:cNvPicPr>
          <p:nvPr/>
        </p:nvPicPr>
        <p:blipFill>
          <a:blip r:embed="rId4"/>
          <a:stretch>
            <a:fillRect/>
          </a:stretch>
        </p:blipFill>
        <p:spPr>
          <a:xfrm>
            <a:off x="6812" y="3721894"/>
            <a:ext cx="2483475" cy="398929"/>
          </a:xfrm>
          <a:prstGeom prst="rect">
            <a:avLst/>
          </a:prstGeom>
        </p:spPr>
      </p:pic>
      <p:pic>
        <p:nvPicPr>
          <p:cNvPr id="11" name="Picture 10">
            <a:extLst>
              <a:ext uri="{FF2B5EF4-FFF2-40B4-BE49-F238E27FC236}">
                <a16:creationId xmlns:a16="http://schemas.microsoft.com/office/drawing/2014/main" xmlns="" id="{4A98D3E0-76F6-432B-B49E-858D4DBA08C7}"/>
              </a:ext>
            </a:extLst>
          </p:cNvPr>
          <p:cNvPicPr>
            <a:picLocks noChangeAspect="1"/>
          </p:cNvPicPr>
          <p:nvPr/>
        </p:nvPicPr>
        <p:blipFill>
          <a:blip r:embed="rId5"/>
          <a:stretch>
            <a:fillRect/>
          </a:stretch>
        </p:blipFill>
        <p:spPr>
          <a:xfrm>
            <a:off x="2962940" y="3349331"/>
            <a:ext cx="2803020" cy="1341974"/>
          </a:xfrm>
          <a:prstGeom prst="rect">
            <a:avLst/>
          </a:prstGeom>
        </p:spPr>
      </p:pic>
      <p:pic>
        <p:nvPicPr>
          <p:cNvPr id="14" name="Picture 13">
            <a:extLst>
              <a:ext uri="{FF2B5EF4-FFF2-40B4-BE49-F238E27FC236}">
                <a16:creationId xmlns:a16="http://schemas.microsoft.com/office/drawing/2014/main" xmlns="" id="{F1382EA0-D65B-47C0-BC8C-45A31FD52ADA}"/>
              </a:ext>
            </a:extLst>
          </p:cNvPr>
          <p:cNvPicPr>
            <a:picLocks noChangeAspect="1"/>
          </p:cNvPicPr>
          <p:nvPr/>
        </p:nvPicPr>
        <p:blipFill>
          <a:blip r:embed="rId6"/>
          <a:stretch>
            <a:fillRect/>
          </a:stretch>
        </p:blipFill>
        <p:spPr>
          <a:xfrm>
            <a:off x="6238613" y="2883548"/>
            <a:ext cx="2590612" cy="1886934"/>
          </a:xfrm>
          <a:prstGeom prst="rect">
            <a:avLst/>
          </a:prstGeom>
        </p:spPr>
      </p:pic>
    </p:spTree>
    <p:extLst>
      <p:ext uri="{BB962C8B-B14F-4D97-AF65-F5344CB8AC3E}">
        <p14:creationId xmlns:p14="http://schemas.microsoft.com/office/powerpoint/2010/main" val="205709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304852" y="22861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Multiple </a:t>
            </a:r>
            <a:r>
              <a:rPr lang="fr-FR" dirty="0" err="1"/>
              <a:t>regression</a:t>
            </a:r>
            <a:endParaRPr dirty="0"/>
          </a:p>
        </p:txBody>
      </p:sp>
      <p:sp>
        <p:nvSpPr>
          <p:cNvPr id="8" name="TextBox 7">
            <a:extLst>
              <a:ext uri="{FF2B5EF4-FFF2-40B4-BE49-F238E27FC236}">
                <a16:creationId xmlns:a16="http://schemas.microsoft.com/office/drawing/2014/main" xmlns="" id="{E0C35B38-0E79-4A62-BF0B-491EBF6BFAB2}"/>
              </a:ext>
            </a:extLst>
          </p:cNvPr>
          <p:cNvSpPr txBox="1"/>
          <p:nvPr/>
        </p:nvSpPr>
        <p:spPr>
          <a:xfrm>
            <a:off x="834677" y="1336623"/>
            <a:ext cx="7713899" cy="784830"/>
          </a:xfrm>
          <a:prstGeom prst="rect">
            <a:avLst/>
          </a:prstGeom>
          <a:noFill/>
        </p:spPr>
        <p:txBody>
          <a:bodyPr wrap="square" rtlCol="0">
            <a:spAutoFit/>
          </a:bodyPr>
          <a:lstStyle/>
          <a:p>
            <a:r>
              <a:rPr lang="fr-CA" sz="900" dirty="0"/>
              <a:t>  A </a:t>
            </a:r>
          </a:p>
          <a:p>
            <a:r>
              <a:rPr lang="fr-CA" sz="900" dirty="0"/>
              <a:t>1.Xi et Y quantitative </a:t>
            </a:r>
          </a:p>
          <a:p>
            <a:r>
              <a:rPr lang="fr-CA" sz="900" dirty="0"/>
              <a:t>xi : </a:t>
            </a:r>
            <a:r>
              <a:rPr lang="fr-CA" sz="900" dirty="0" err="1"/>
              <a:t>itemAi</a:t>
            </a:r>
            <a:endParaRPr lang="fr-CA" sz="900" dirty="0"/>
          </a:p>
          <a:p>
            <a:r>
              <a:rPr lang="fr-CA" sz="900" dirty="0"/>
              <a:t>Y : itemf1</a:t>
            </a:r>
          </a:p>
          <a:p>
            <a:r>
              <a:rPr lang="fr-CA" sz="900" dirty="0"/>
              <a:t>2. Xi et Y </a:t>
            </a:r>
            <a:r>
              <a:rPr lang="fr-CA" sz="900" dirty="0" err="1"/>
              <a:t>correlate</a:t>
            </a:r>
            <a:endParaRPr lang="en-US" sz="900" dirty="0"/>
          </a:p>
        </p:txBody>
      </p:sp>
      <p:sp>
        <p:nvSpPr>
          <p:cNvPr id="13" name="TextBox 12">
            <a:extLst>
              <a:ext uri="{FF2B5EF4-FFF2-40B4-BE49-F238E27FC236}">
                <a16:creationId xmlns:a16="http://schemas.microsoft.com/office/drawing/2014/main" xmlns="" id="{FF56433A-5D7F-4CDE-8B16-7FAFCCBB3A3C}"/>
              </a:ext>
            </a:extLst>
          </p:cNvPr>
          <p:cNvSpPr txBox="1"/>
          <p:nvPr/>
        </p:nvSpPr>
        <p:spPr>
          <a:xfrm>
            <a:off x="6001341" y="1336623"/>
            <a:ext cx="2590611" cy="938719"/>
          </a:xfrm>
          <a:prstGeom prst="rect">
            <a:avLst/>
          </a:prstGeom>
          <a:noFill/>
        </p:spPr>
        <p:txBody>
          <a:bodyPr wrap="square" rtlCol="0">
            <a:spAutoFit/>
          </a:bodyPr>
          <a:lstStyle/>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there is a correlation</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3. We already check that X and Y follow normal law</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4. a!=0 and b!=0</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5. error -&gt; 0</a:t>
            </a:r>
            <a:endParaRPr lang="fr-FR" sz="1000" dirty="0"/>
          </a:p>
        </p:txBody>
      </p:sp>
      <p:cxnSp>
        <p:nvCxnSpPr>
          <p:cNvPr id="26" name="Straight Arrow Connector 25">
            <a:extLst>
              <a:ext uri="{FF2B5EF4-FFF2-40B4-BE49-F238E27FC236}">
                <a16:creationId xmlns:a16="http://schemas.microsoft.com/office/drawing/2014/main" xmlns="" id="{BDDF462C-336B-4CCB-9D91-5F1A6ADCCE82}"/>
              </a:ext>
            </a:extLst>
          </p:cNvPr>
          <p:cNvCxnSpPr>
            <a:cxnSpLocks/>
          </p:cNvCxnSpPr>
          <p:nvPr/>
        </p:nvCxnSpPr>
        <p:spPr>
          <a:xfrm flipV="1">
            <a:off x="2962940" y="3608454"/>
            <a:ext cx="315102" cy="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B8B4D9B0-11B2-4965-ACFA-099AA3AF9FEA}"/>
              </a:ext>
            </a:extLst>
          </p:cNvPr>
          <p:cNvPicPr>
            <a:picLocks noChangeAspect="1"/>
          </p:cNvPicPr>
          <p:nvPr/>
        </p:nvPicPr>
        <p:blipFill>
          <a:blip r:embed="rId3"/>
          <a:stretch>
            <a:fillRect/>
          </a:stretch>
        </p:blipFill>
        <p:spPr>
          <a:xfrm>
            <a:off x="2365640" y="1371856"/>
            <a:ext cx="3592325" cy="848713"/>
          </a:xfrm>
          <a:prstGeom prst="rect">
            <a:avLst/>
          </a:prstGeom>
        </p:spPr>
      </p:pic>
      <p:pic>
        <p:nvPicPr>
          <p:cNvPr id="6" name="Picture 5">
            <a:extLst>
              <a:ext uri="{FF2B5EF4-FFF2-40B4-BE49-F238E27FC236}">
                <a16:creationId xmlns:a16="http://schemas.microsoft.com/office/drawing/2014/main" xmlns="" id="{3C528B25-F219-48C1-BE81-9BB6FB3480DA}"/>
              </a:ext>
            </a:extLst>
          </p:cNvPr>
          <p:cNvPicPr>
            <a:picLocks noChangeAspect="1"/>
          </p:cNvPicPr>
          <p:nvPr/>
        </p:nvPicPr>
        <p:blipFill>
          <a:blip r:embed="rId4"/>
          <a:stretch>
            <a:fillRect/>
          </a:stretch>
        </p:blipFill>
        <p:spPr>
          <a:xfrm>
            <a:off x="3318281" y="2923978"/>
            <a:ext cx="2507438" cy="1866250"/>
          </a:xfrm>
          <a:prstGeom prst="rect">
            <a:avLst/>
          </a:prstGeom>
        </p:spPr>
      </p:pic>
      <p:pic>
        <p:nvPicPr>
          <p:cNvPr id="10" name="Picture 9">
            <a:extLst>
              <a:ext uri="{FF2B5EF4-FFF2-40B4-BE49-F238E27FC236}">
                <a16:creationId xmlns:a16="http://schemas.microsoft.com/office/drawing/2014/main" xmlns="" id="{3FA199B9-1E9C-4484-99A1-54F476491991}"/>
              </a:ext>
            </a:extLst>
          </p:cNvPr>
          <p:cNvPicPr>
            <a:picLocks noChangeAspect="1"/>
          </p:cNvPicPr>
          <p:nvPr/>
        </p:nvPicPr>
        <p:blipFill rotWithShape="1">
          <a:blip r:embed="rId5"/>
          <a:srcRect r="15702"/>
          <a:stretch/>
        </p:blipFill>
        <p:spPr>
          <a:xfrm>
            <a:off x="30473" y="3444175"/>
            <a:ext cx="3061835" cy="427577"/>
          </a:xfrm>
          <a:prstGeom prst="rect">
            <a:avLst/>
          </a:prstGeom>
        </p:spPr>
      </p:pic>
      <p:pic>
        <p:nvPicPr>
          <p:cNvPr id="17" name="Picture 16">
            <a:extLst>
              <a:ext uri="{FF2B5EF4-FFF2-40B4-BE49-F238E27FC236}">
                <a16:creationId xmlns:a16="http://schemas.microsoft.com/office/drawing/2014/main" xmlns="" id="{D26A5AC2-8866-4C7A-A051-0F5892A334CA}"/>
              </a:ext>
            </a:extLst>
          </p:cNvPr>
          <p:cNvPicPr>
            <a:picLocks noChangeAspect="1"/>
          </p:cNvPicPr>
          <p:nvPr/>
        </p:nvPicPr>
        <p:blipFill>
          <a:blip r:embed="rId6"/>
          <a:stretch>
            <a:fillRect/>
          </a:stretch>
        </p:blipFill>
        <p:spPr>
          <a:xfrm>
            <a:off x="6093489" y="2838010"/>
            <a:ext cx="2837859" cy="1952218"/>
          </a:xfrm>
          <a:prstGeom prst="rect">
            <a:avLst/>
          </a:prstGeom>
        </p:spPr>
      </p:pic>
    </p:spTree>
    <p:extLst>
      <p:ext uri="{BB962C8B-B14F-4D97-AF65-F5344CB8AC3E}">
        <p14:creationId xmlns:p14="http://schemas.microsoft.com/office/powerpoint/2010/main" val="351452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296886" y="249886"/>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Multiple </a:t>
            </a:r>
            <a:r>
              <a:rPr lang="fr-FR" dirty="0" err="1"/>
              <a:t>regression</a:t>
            </a:r>
            <a:endParaRPr dirty="0"/>
          </a:p>
        </p:txBody>
      </p:sp>
      <p:sp>
        <p:nvSpPr>
          <p:cNvPr id="8" name="TextBox 7">
            <a:extLst>
              <a:ext uri="{FF2B5EF4-FFF2-40B4-BE49-F238E27FC236}">
                <a16:creationId xmlns:a16="http://schemas.microsoft.com/office/drawing/2014/main" xmlns="" id="{E0C35B38-0E79-4A62-BF0B-491EBF6BFAB2}"/>
              </a:ext>
            </a:extLst>
          </p:cNvPr>
          <p:cNvSpPr txBox="1"/>
          <p:nvPr/>
        </p:nvSpPr>
        <p:spPr>
          <a:xfrm>
            <a:off x="834677" y="1336623"/>
            <a:ext cx="7713899" cy="784830"/>
          </a:xfrm>
          <a:prstGeom prst="rect">
            <a:avLst/>
          </a:prstGeom>
          <a:noFill/>
        </p:spPr>
        <p:txBody>
          <a:bodyPr wrap="square" rtlCol="0">
            <a:spAutoFit/>
          </a:bodyPr>
          <a:lstStyle/>
          <a:p>
            <a:r>
              <a:rPr lang="fr-CA" sz="900" dirty="0"/>
              <a:t>B </a:t>
            </a:r>
          </a:p>
          <a:p>
            <a:r>
              <a:rPr lang="fr-CA" sz="900" dirty="0"/>
              <a:t>1.Xi et Y quantitative</a:t>
            </a:r>
          </a:p>
          <a:p>
            <a:r>
              <a:rPr lang="fr-CA" sz="900" dirty="0"/>
              <a:t>xi : </a:t>
            </a:r>
            <a:r>
              <a:rPr lang="fr-CA" sz="900" dirty="0" err="1"/>
              <a:t>itemAi</a:t>
            </a:r>
            <a:endParaRPr lang="fr-CA" sz="900" dirty="0"/>
          </a:p>
          <a:p>
            <a:r>
              <a:rPr lang="fr-CA" sz="900" dirty="0"/>
              <a:t>Y : itemf2</a:t>
            </a:r>
          </a:p>
          <a:p>
            <a:r>
              <a:rPr lang="fr-CA" sz="900" dirty="0"/>
              <a:t>2. Xi et Y </a:t>
            </a:r>
            <a:r>
              <a:rPr lang="fr-CA" sz="900" dirty="0" err="1"/>
              <a:t>correle</a:t>
            </a:r>
            <a:endParaRPr lang="en-US" sz="900" dirty="0"/>
          </a:p>
        </p:txBody>
      </p:sp>
      <p:sp>
        <p:nvSpPr>
          <p:cNvPr id="13" name="TextBox 12">
            <a:extLst>
              <a:ext uri="{FF2B5EF4-FFF2-40B4-BE49-F238E27FC236}">
                <a16:creationId xmlns:a16="http://schemas.microsoft.com/office/drawing/2014/main" xmlns="" id="{FF56433A-5D7F-4CDE-8B16-7FAFCCBB3A3C}"/>
              </a:ext>
            </a:extLst>
          </p:cNvPr>
          <p:cNvSpPr txBox="1"/>
          <p:nvPr/>
        </p:nvSpPr>
        <p:spPr>
          <a:xfrm>
            <a:off x="6001341" y="1336623"/>
            <a:ext cx="2590611" cy="938719"/>
          </a:xfrm>
          <a:prstGeom prst="rect">
            <a:avLst/>
          </a:prstGeom>
          <a:noFill/>
        </p:spPr>
        <p:txBody>
          <a:bodyPr wrap="square" rtlCol="0">
            <a:spAutoFit/>
          </a:bodyPr>
          <a:lstStyle/>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there is a correlation</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3. We already check that X and Y follow normal law</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4. a!=0 and b!=0</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5. error -&gt; 0</a:t>
            </a:r>
            <a:endParaRPr lang="fr-FR" sz="1000" dirty="0"/>
          </a:p>
        </p:txBody>
      </p:sp>
      <p:cxnSp>
        <p:nvCxnSpPr>
          <p:cNvPr id="26" name="Straight Arrow Connector 25">
            <a:extLst>
              <a:ext uri="{FF2B5EF4-FFF2-40B4-BE49-F238E27FC236}">
                <a16:creationId xmlns:a16="http://schemas.microsoft.com/office/drawing/2014/main" xmlns="" id="{BDDF462C-336B-4CCB-9D91-5F1A6ADCCE82}"/>
              </a:ext>
            </a:extLst>
          </p:cNvPr>
          <p:cNvCxnSpPr>
            <a:cxnSpLocks/>
          </p:cNvCxnSpPr>
          <p:nvPr/>
        </p:nvCxnSpPr>
        <p:spPr>
          <a:xfrm flipV="1">
            <a:off x="2962940" y="3608454"/>
            <a:ext cx="315102" cy="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27D91635-64F6-4AD1-A962-CB82EF1E114C}"/>
              </a:ext>
            </a:extLst>
          </p:cNvPr>
          <p:cNvPicPr>
            <a:picLocks noChangeAspect="1"/>
          </p:cNvPicPr>
          <p:nvPr/>
        </p:nvPicPr>
        <p:blipFill>
          <a:blip r:embed="rId3"/>
          <a:stretch>
            <a:fillRect/>
          </a:stretch>
        </p:blipFill>
        <p:spPr>
          <a:xfrm>
            <a:off x="2238929" y="1387897"/>
            <a:ext cx="3611269" cy="885433"/>
          </a:xfrm>
          <a:prstGeom prst="rect">
            <a:avLst/>
          </a:prstGeom>
        </p:spPr>
      </p:pic>
      <p:pic>
        <p:nvPicPr>
          <p:cNvPr id="7" name="Picture 6">
            <a:extLst>
              <a:ext uri="{FF2B5EF4-FFF2-40B4-BE49-F238E27FC236}">
                <a16:creationId xmlns:a16="http://schemas.microsoft.com/office/drawing/2014/main" xmlns="" id="{4DBFAFA4-0512-4722-B30D-626F994758D7}"/>
              </a:ext>
            </a:extLst>
          </p:cNvPr>
          <p:cNvPicPr>
            <a:picLocks noChangeAspect="1"/>
          </p:cNvPicPr>
          <p:nvPr/>
        </p:nvPicPr>
        <p:blipFill>
          <a:blip r:embed="rId4"/>
          <a:stretch>
            <a:fillRect/>
          </a:stretch>
        </p:blipFill>
        <p:spPr>
          <a:xfrm>
            <a:off x="3352156" y="2808693"/>
            <a:ext cx="2715490" cy="2022649"/>
          </a:xfrm>
          <a:prstGeom prst="rect">
            <a:avLst/>
          </a:prstGeom>
        </p:spPr>
      </p:pic>
      <p:pic>
        <p:nvPicPr>
          <p:cNvPr id="14" name="Picture 13">
            <a:extLst>
              <a:ext uri="{FF2B5EF4-FFF2-40B4-BE49-F238E27FC236}">
                <a16:creationId xmlns:a16="http://schemas.microsoft.com/office/drawing/2014/main" xmlns="" id="{FF14FFCA-321F-4174-B1FD-9836B34F989B}"/>
              </a:ext>
            </a:extLst>
          </p:cNvPr>
          <p:cNvPicPr>
            <a:picLocks noChangeAspect="1"/>
          </p:cNvPicPr>
          <p:nvPr/>
        </p:nvPicPr>
        <p:blipFill>
          <a:blip r:embed="rId5"/>
          <a:stretch>
            <a:fillRect/>
          </a:stretch>
        </p:blipFill>
        <p:spPr>
          <a:xfrm>
            <a:off x="157551" y="3477676"/>
            <a:ext cx="2962940" cy="261556"/>
          </a:xfrm>
          <a:prstGeom prst="rect">
            <a:avLst/>
          </a:prstGeom>
        </p:spPr>
      </p:pic>
      <p:pic>
        <p:nvPicPr>
          <p:cNvPr id="16" name="Picture 15">
            <a:extLst>
              <a:ext uri="{FF2B5EF4-FFF2-40B4-BE49-F238E27FC236}">
                <a16:creationId xmlns:a16="http://schemas.microsoft.com/office/drawing/2014/main" xmlns="" id="{885F261F-831E-46CF-B51E-E5B2D9377123}"/>
              </a:ext>
            </a:extLst>
          </p:cNvPr>
          <p:cNvPicPr>
            <a:picLocks noChangeAspect="1"/>
          </p:cNvPicPr>
          <p:nvPr/>
        </p:nvPicPr>
        <p:blipFill>
          <a:blip r:embed="rId6"/>
          <a:stretch>
            <a:fillRect/>
          </a:stretch>
        </p:blipFill>
        <p:spPr>
          <a:xfrm>
            <a:off x="6137324" y="2808693"/>
            <a:ext cx="2924908" cy="2022648"/>
          </a:xfrm>
          <a:prstGeom prst="rect">
            <a:avLst/>
          </a:prstGeom>
        </p:spPr>
      </p:pic>
    </p:spTree>
    <p:extLst>
      <p:ext uri="{BB962C8B-B14F-4D97-AF65-F5344CB8AC3E}">
        <p14:creationId xmlns:p14="http://schemas.microsoft.com/office/powerpoint/2010/main" val="317898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Google Shape;202;p23">
            <a:extLst>
              <a:ext uri="{FF2B5EF4-FFF2-40B4-BE49-F238E27FC236}">
                <a16:creationId xmlns:a16="http://schemas.microsoft.com/office/drawing/2014/main" xmlns="" id="{4BC381F8-9255-436F-B5F5-A2B45FD7F984}"/>
              </a:ext>
            </a:extLst>
          </p:cNvPr>
          <p:cNvSpPr txBox="1">
            <a:spLocks noGrp="1"/>
          </p:cNvSpPr>
          <p:nvPr>
            <p:ph type="title" idx="2"/>
          </p:nvPr>
        </p:nvSpPr>
        <p:spPr>
          <a:xfrm>
            <a:off x="110887" y="97908"/>
            <a:ext cx="3161956" cy="744921"/>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US" sz="3200" b="1" dirty="0">
                <a:latin typeface="Baskerville Old Face" panose="02020602080505020303" pitchFamily="18" charset="0"/>
                <a:ea typeface="Calibri" panose="020F0502020204030204" pitchFamily="34" charset="0"/>
                <a:cs typeface="Times New Roman" panose="02020603050405020304" pitchFamily="18" charset="0"/>
              </a:rPr>
              <a:t>D</a:t>
            </a:r>
            <a:r>
              <a:rPr lang="en-US" sz="3200" b="1" dirty="0">
                <a:effectLst/>
                <a:latin typeface="Baskerville Old Face" panose="02020602080505020303" pitchFamily="18" charset="0"/>
                <a:ea typeface="Calibri" panose="020F0502020204030204" pitchFamily="34" charset="0"/>
                <a:cs typeface="Times New Roman" panose="02020603050405020304" pitchFamily="18" charset="0"/>
              </a:rPr>
              <a:t>ata dictionary:</a:t>
            </a:r>
            <a:endParaRPr lang="fr-FR" sz="32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xmlns="" id="{E8F59C5F-F944-46D3-9E21-690DC71D9962}"/>
              </a:ext>
            </a:extLst>
          </p:cNvPr>
          <p:cNvGraphicFramePr>
            <a:graphicFrameLocks noGrp="1"/>
          </p:cNvGraphicFramePr>
          <p:nvPr>
            <p:extLst>
              <p:ext uri="{D42A27DB-BD31-4B8C-83A1-F6EECF244321}">
                <p14:modId xmlns:p14="http://schemas.microsoft.com/office/powerpoint/2010/main" val="1787392200"/>
              </p:ext>
            </p:extLst>
          </p:nvPr>
        </p:nvGraphicFramePr>
        <p:xfrm>
          <a:off x="538715" y="956930"/>
          <a:ext cx="7669618" cy="3120041"/>
        </p:xfrm>
        <a:graphic>
          <a:graphicData uri="http://schemas.openxmlformats.org/drawingml/2006/table">
            <a:tbl>
              <a:tblPr firstRow="1" firstCol="1" bandRow="1">
                <a:tableStyleId>{03BDA726-0160-4781-BE3D-2F0D51AB328A}</a:tableStyleId>
              </a:tblPr>
              <a:tblGrid>
                <a:gridCol w="1916981">
                  <a:extLst>
                    <a:ext uri="{9D8B030D-6E8A-4147-A177-3AD203B41FA5}">
                      <a16:colId xmlns:a16="http://schemas.microsoft.com/office/drawing/2014/main" xmlns="" val="398831522"/>
                    </a:ext>
                  </a:extLst>
                </a:gridCol>
                <a:gridCol w="2243895">
                  <a:extLst>
                    <a:ext uri="{9D8B030D-6E8A-4147-A177-3AD203B41FA5}">
                      <a16:colId xmlns:a16="http://schemas.microsoft.com/office/drawing/2014/main" xmlns="" val="1363876247"/>
                    </a:ext>
                  </a:extLst>
                </a:gridCol>
                <a:gridCol w="1590914">
                  <a:extLst>
                    <a:ext uri="{9D8B030D-6E8A-4147-A177-3AD203B41FA5}">
                      <a16:colId xmlns:a16="http://schemas.microsoft.com/office/drawing/2014/main" xmlns="" val="2309873098"/>
                    </a:ext>
                  </a:extLst>
                </a:gridCol>
                <a:gridCol w="1917828">
                  <a:extLst>
                    <a:ext uri="{9D8B030D-6E8A-4147-A177-3AD203B41FA5}">
                      <a16:colId xmlns:a16="http://schemas.microsoft.com/office/drawing/2014/main" xmlns="" val="4246441057"/>
                    </a:ext>
                  </a:extLst>
                </a:gridCol>
              </a:tblGrid>
              <a:tr h="411126">
                <a:tc>
                  <a:txBody>
                    <a:bodyPr/>
                    <a:lstStyle/>
                    <a:p>
                      <a:pPr algn="just">
                        <a:lnSpc>
                          <a:spcPct val="107000"/>
                        </a:lnSpc>
                        <a:spcAft>
                          <a:spcPts val="800"/>
                        </a:spcAft>
                      </a:pPr>
                      <a:r>
                        <a:rPr lang="en-US" sz="1100">
                          <a:effectLst/>
                        </a:rPr>
                        <a:t>DATA</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dirty="0">
                          <a:effectLst/>
                        </a:rPr>
                        <a:t>QUALITATIVE</a:t>
                      </a:r>
                      <a:r>
                        <a:rPr lang="fr-FR" sz="1100" dirty="0">
                          <a:effectLst/>
                        </a:rPr>
                        <a:t>/</a:t>
                      </a:r>
                      <a:r>
                        <a:rPr lang="en-US" sz="1100" dirty="0">
                          <a:effectLst/>
                        </a:rPr>
                        <a:t>QUANTITATIVE</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TYPE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DESCRIPTION</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2699631603"/>
                  </a:ext>
                </a:extLst>
              </a:tr>
              <a:tr h="299231">
                <a:tc>
                  <a:txBody>
                    <a:bodyPr/>
                    <a:lstStyle/>
                    <a:p>
                      <a:pPr algn="just">
                        <a:lnSpc>
                          <a:spcPct val="107000"/>
                        </a:lnSpc>
                        <a:spcAft>
                          <a:spcPts val="800"/>
                        </a:spcAft>
                      </a:pPr>
                      <a:r>
                        <a:rPr lang="en-US" sz="1100">
                          <a:effectLst/>
                        </a:rPr>
                        <a:t>AGE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QUANTITATIVE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NUMERIC</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CONTROL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731124472"/>
                  </a:ext>
                </a:extLst>
              </a:tr>
              <a:tr h="299231">
                <a:tc>
                  <a:txBody>
                    <a:bodyPr/>
                    <a:lstStyle/>
                    <a:p>
                      <a:pPr algn="just">
                        <a:lnSpc>
                          <a:spcPct val="107000"/>
                        </a:lnSpc>
                        <a:spcAft>
                          <a:spcPts val="800"/>
                        </a:spcAft>
                      </a:pPr>
                      <a:r>
                        <a:rPr lang="en-US" sz="1100">
                          <a:effectLst/>
                        </a:rPr>
                        <a:t>GENDER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QUALITATIVE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ALPHABETIC</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CONTROL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870727151"/>
                  </a:ext>
                </a:extLst>
              </a:tr>
              <a:tr h="299231">
                <a:tc>
                  <a:txBody>
                    <a:bodyPr/>
                    <a:lstStyle/>
                    <a:p>
                      <a:pPr algn="just">
                        <a:lnSpc>
                          <a:spcPct val="107000"/>
                        </a:lnSpc>
                        <a:spcAft>
                          <a:spcPts val="800"/>
                        </a:spcAft>
                      </a:pPr>
                      <a:r>
                        <a:rPr lang="en-US" sz="1100">
                          <a:effectLst/>
                        </a:rPr>
                        <a:t>FILLIERE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QUALITATIVE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ALPHABETIC</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CONTROL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871919287"/>
                  </a:ext>
                </a:extLst>
              </a:tr>
              <a:tr h="299231">
                <a:tc>
                  <a:txBody>
                    <a:bodyPr/>
                    <a:lstStyle/>
                    <a:p>
                      <a:pPr algn="just">
                        <a:lnSpc>
                          <a:spcPct val="107000"/>
                        </a:lnSpc>
                        <a:spcAft>
                          <a:spcPts val="800"/>
                        </a:spcAft>
                      </a:pPr>
                      <a:r>
                        <a:rPr lang="fr-FR" sz="1100">
                          <a:effectLst/>
                        </a:rPr>
                        <a:t>ITEM ADOPTION</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Qualitative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ALPHABETIC</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EXPLICATING</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3388529260"/>
                  </a:ext>
                </a:extLst>
              </a:tr>
              <a:tr h="299231">
                <a:tc>
                  <a:txBody>
                    <a:bodyPr/>
                    <a:lstStyle/>
                    <a:p>
                      <a:pPr algn="just">
                        <a:lnSpc>
                          <a:spcPct val="107000"/>
                        </a:lnSpc>
                        <a:spcAft>
                          <a:spcPts val="800"/>
                        </a:spcAft>
                      </a:pPr>
                      <a:r>
                        <a:rPr lang="fr-FR" sz="1100">
                          <a:effectLst/>
                        </a:rPr>
                        <a:t>ITEM UTILITY</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Qualitative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ALPHABETIC</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CONTROL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3180972303"/>
                  </a:ext>
                </a:extLst>
              </a:tr>
              <a:tr h="299231">
                <a:tc>
                  <a:txBody>
                    <a:bodyPr/>
                    <a:lstStyle/>
                    <a:p>
                      <a:pPr algn="just">
                        <a:lnSpc>
                          <a:spcPct val="107000"/>
                        </a:lnSpc>
                        <a:spcAft>
                          <a:spcPts val="800"/>
                        </a:spcAft>
                      </a:pPr>
                      <a:r>
                        <a:rPr lang="fr-FR" sz="1100">
                          <a:effectLst/>
                        </a:rPr>
                        <a:t>ITEM UTILISATION</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Qualitative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ALPHABETIC</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 </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889341912"/>
                  </a:ext>
                </a:extLst>
              </a:tr>
              <a:tr h="614298">
                <a:tc>
                  <a:txBody>
                    <a:bodyPr/>
                    <a:lstStyle/>
                    <a:p>
                      <a:pPr algn="just">
                        <a:lnSpc>
                          <a:spcPct val="107000"/>
                        </a:lnSpc>
                        <a:spcAft>
                          <a:spcPts val="800"/>
                        </a:spcAft>
                      </a:pPr>
                      <a:r>
                        <a:rPr lang="en-US" sz="1100">
                          <a:effectLst/>
                        </a:rPr>
                        <a:t>ITEM INTENTION OF USE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Qualitative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ALPHABETIC</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CONTROL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502936484"/>
                  </a:ext>
                </a:extLst>
              </a:tr>
              <a:tr h="299231">
                <a:tc>
                  <a:txBody>
                    <a:bodyPr/>
                    <a:lstStyle/>
                    <a:p>
                      <a:pPr algn="just">
                        <a:lnSpc>
                          <a:spcPct val="107000"/>
                        </a:lnSpc>
                        <a:spcAft>
                          <a:spcPts val="800"/>
                        </a:spcAft>
                      </a:pPr>
                      <a:r>
                        <a:rPr lang="en-US" sz="1100">
                          <a:effectLst/>
                        </a:rPr>
                        <a:t>ITEM FACTOR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a:effectLst/>
                        </a:rPr>
                        <a:t>Qualitative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fr-FR" sz="1100">
                          <a:effectLst/>
                        </a:rPr>
                        <a:t>ALPHABETIC</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r>
                        <a:rPr lang="en-US" sz="1100" dirty="0">
                          <a:effectLst/>
                        </a:rPr>
                        <a:t>TO EXPLAIN</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3077053894"/>
                  </a:ext>
                </a:extLst>
              </a:tr>
            </a:tbl>
          </a:graphicData>
        </a:graphic>
      </p:graphicFrame>
    </p:spTree>
    <p:extLst>
      <p:ext uri="{BB962C8B-B14F-4D97-AF65-F5344CB8AC3E}">
        <p14:creationId xmlns:p14="http://schemas.microsoft.com/office/powerpoint/2010/main" val="11931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200699" y="275766"/>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Multiple </a:t>
            </a:r>
            <a:r>
              <a:rPr lang="fr-FR" dirty="0" err="1"/>
              <a:t>regression</a:t>
            </a:r>
            <a:endParaRPr dirty="0"/>
          </a:p>
        </p:txBody>
      </p:sp>
      <p:sp>
        <p:nvSpPr>
          <p:cNvPr id="8" name="TextBox 7">
            <a:extLst>
              <a:ext uri="{FF2B5EF4-FFF2-40B4-BE49-F238E27FC236}">
                <a16:creationId xmlns:a16="http://schemas.microsoft.com/office/drawing/2014/main" xmlns="" id="{E0C35B38-0E79-4A62-BF0B-491EBF6BFAB2}"/>
              </a:ext>
            </a:extLst>
          </p:cNvPr>
          <p:cNvSpPr txBox="1"/>
          <p:nvPr/>
        </p:nvSpPr>
        <p:spPr>
          <a:xfrm>
            <a:off x="990621" y="1584735"/>
            <a:ext cx="1490309" cy="784830"/>
          </a:xfrm>
          <a:prstGeom prst="rect">
            <a:avLst/>
          </a:prstGeom>
          <a:noFill/>
        </p:spPr>
        <p:txBody>
          <a:bodyPr wrap="square" rtlCol="0">
            <a:spAutoFit/>
          </a:bodyPr>
          <a:lstStyle/>
          <a:p>
            <a:r>
              <a:rPr lang="fr-CA" sz="900" dirty="0"/>
              <a:t>C </a:t>
            </a:r>
          </a:p>
          <a:p>
            <a:r>
              <a:rPr lang="fr-CA" sz="900" dirty="0"/>
              <a:t>1.Xi et Y quantitative</a:t>
            </a:r>
          </a:p>
          <a:p>
            <a:r>
              <a:rPr lang="fr-CA" sz="900" dirty="0"/>
              <a:t>xi : </a:t>
            </a:r>
            <a:r>
              <a:rPr lang="fr-CA" sz="900" dirty="0" err="1"/>
              <a:t>itemAi</a:t>
            </a:r>
            <a:endParaRPr lang="fr-CA" sz="900" dirty="0"/>
          </a:p>
          <a:p>
            <a:r>
              <a:rPr lang="fr-CA" sz="900" dirty="0"/>
              <a:t>Y : itemf3</a:t>
            </a:r>
          </a:p>
          <a:p>
            <a:r>
              <a:rPr lang="fr-CA" sz="900" dirty="0"/>
              <a:t>2. Xi et Y </a:t>
            </a:r>
            <a:r>
              <a:rPr lang="fr-CA" sz="900" dirty="0" err="1"/>
              <a:t>correle</a:t>
            </a:r>
            <a:endParaRPr lang="en-US" sz="900" dirty="0"/>
          </a:p>
        </p:txBody>
      </p:sp>
      <p:sp>
        <p:nvSpPr>
          <p:cNvPr id="13" name="TextBox 12">
            <a:extLst>
              <a:ext uri="{FF2B5EF4-FFF2-40B4-BE49-F238E27FC236}">
                <a16:creationId xmlns:a16="http://schemas.microsoft.com/office/drawing/2014/main" xmlns="" id="{FF56433A-5D7F-4CDE-8B16-7FAFCCBB3A3C}"/>
              </a:ext>
            </a:extLst>
          </p:cNvPr>
          <p:cNvSpPr txBox="1"/>
          <p:nvPr/>
        </p:nvSpPr>
        <p:spPr>
          <a:xfrm>
            <a:off x="6015518" y="1242400"/>
            <a:ext cx="2590611" cy="1107996"/>
          </a:xfrm>
          <a:prstGeom prst="rect">
            <a:avLst/>
          </a:prstGeom>
          <a:noFill/>
        </p:spPr>
        <p:txBody>
          <a:bodyPr wrap="square" rtlCol="0">
            <a:spAutoFit/>
          </a:bodyPr>
          <a:lstStyle/>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there is a correlation</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3. We already check that X and Y follow normal law</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4. a!=0 and b!=0</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5. error -&gt; 0</a:t>
            </a:r>
          </a:p>
          <a:p>
            <a:pPr marR="0" algn="l" rtl="0">
              <a:spcBef>
                <a:spcPts val="0"/>
              </a:spcBef>
              <a:spcAft>
                <a:spcPts val="0"/>
              </a:spcAft>
            </a:pPr>
            <a:r>
              <a:rPr lang="en-US" sz="1100" dirty="0">
                <a:latin typeface="Arial" panose="020B0604020202020204" pitchFamily="34" charset="0"/>
                <a:cs typeface="Arial" panose="020B0604020202020204" pitchFamily="34" charset="0"/>
              </a:rPr>
              <a:t>6</a:t>
            </a:r>
            <a:r>
              <a:rPr lang="en-US" sz="10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  aji&lt;=1</a:t>
            </a:r>
            <a:endParaRPr lang="fr-FR" sz="1000" dirty="0"/>
          </a:p>
        </p:txBody>
      </p:sp>
      <p:cxnSp>
        <p:nvCxnSpPr>
          <p:cNvPr id="26" name="Straight Arrow Connector 25">
            <a:extLst>
              <a:ext uri="{FF2B5EF4-FFF2-40B4-BE49-F238E27FC236}">
                <a16:creationId xmlns:a16="http://schemas.microsoft.com/office/drawing/2014/main" xmlns="" id="{BDDF462C-336B-4CCB-9D91-5F1A6ADCCE82}"/>
              </a:ext>
            </a:extLst>
          </p:cNvPr>
          <p:cNvCxnSpPr>
            <a:cxnSpLocks/>
          </p:cNvCxnSpPr>
          <p:nvPr/>
        </p:nvCxnSpPr>
        <p:spPr>
          <a:xfrm flipV="1">
            <a:off x="2962940" y="3608454"/>
            <a:ext cx="315102" cy="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F310D755-8CFD-4C9F-8088-E49DC4898982}"/>
              </a:ext>
            </a:extLst>
          </p:cNvPr>
          <p:cNvPicPr>
            <a:picLocks noChangeAspect="1"/>
          </p:cNvPicPr>
          <p:nvPr/>
        </p:nvPicPr>
        <p:blipFill>
          <a:blip r:embed="rId3"/>
          <a:stretch>
            <a:fillRect/>
          </a:stretch>
        </p:blipFill>
        <p:spPr>
          <a:xfrm>
            <a:off x="2423337" y="1535046"/>
            <a:ext cx="3268625" cy="870808"/>
          </a:xfrm>
          <a:prstGeom prst="rect">
            <a:avLst/>
          </a:prstGeom>
        </p:spPr>
      </p:pic>
      <p:pic>
        <p:nvPicPr>
          <p:cNvPr id="5" name="Picture 4">
            <a:extLst>
              <a:ext uri="{FF2B5EF4-FFF2-40B4-BE49-F238E27FC236}">
                <a16:creationId xmlns:a16="http://schemas.microsoft.com/office/drawing/2014/main" xmlns="" id="{83FEA3C1-0F62-4E0C-8478-28063E282143}"/>
              </a:ext>
            </a:extLst>
          </p:cNvPr>
          <p:cNvPicPr>
            <a:picLocks noChangeAspect="1"/>
          </p:cNvPicPr>
          <p:nvPr/>
        </p:nvPicPr>
        <p:blipFill>
          <a:blip r:embed="rId4"/>
          <a:stretch>
            <a:fillRect/>
          </a:stretch>
        </p:blipFill>
        <p:spPr>
          <a:xfrm>
            <a:off x="3278042" y="2600831"/>
            <a:ext cx="3098899" cy="2336228"/>
          </a:xfrm>
          <a:prstGeom prst="rect">
            <a:avLst/>
          </a:prstGeom>
        </p:spPr>
      </p:pic>
      <p:pic>
        <p:nvPicPr>
          <p:cNvPr id="9" name="Picture 8">
            <a:extLst>
              <a:ext uri="{FF2B5EF4-FFF2-40B4-BE49-F238E27FC236}">
                <a16:creationId xmlns:a16="http://schemas.microsoft.com/office/drawing/2014/main" xmlns="" id="{2230B2B5-BBA5-4452-AD97-15CFDA6C1C34}"/>
              </a:ext>
            </a:extLst>
          </p:cNvPr>
          <p:cNvPicPr>
            <a:picLocks noChangeAspect="1"/>
          </p:cNvPicPr>
          <p:nvPr/>
        </p:nvPicPr>
        <p:blipFill>
          <a:blip r:embed="rId5"/>
          <a:stretch>
            <a:fillRect/>
          </a:stretch>
        </p:blipFill>
        <p:spPr>
          <a:xfrm>
            <a:off x="6544671" y="2865789"/>
            <a:ext cx="2399305" cy="1576216"/>
          </a:xfrm>
          <a:prstGeom prst="rect">
            <a:avLst/>
          </a:prstGeom>
        </p:spPr>
      </p:pic>
      <p:pic>
        <p:nvPicPr>
          <p:cNvPr id="11" name="Picture 10">
            <a:extLst>
              <a:ext uri="{FF2B5EF4-FFF2-40B4-BE49-F238E27FC236}">
                <a16:creationId xmlns:a16="http://schemas.microsoft.com/office/drawing/2014/main" xmlns="" id="{679DE5B9-3687-467D-8431-EA2174CC1812}"/>
              </a:ext>
            </a:extLst>
          </p:cNvPr>
          <p:cNvPicPr>
            <a:picLocks noChangeAspect="1"/>
          </p:cNvPicPr>
          <p:nvPr/>
        </p:nvPicPr>
        <p:blipFill>
          <a:blip r:embed="rId6"/>
          <a:stretch>
            <a:fillRect/>
          </a:stretch>
        </p:blipFill>
        <p:spPr>
          <a:xfrm>
            <a:off x="0" y="3473326"/>
            <a:ext cx="2990574" cy="361141"/>
          </a:xfrm>
          <a:prstGeom prst="rect">
            <a:avLst/>
          </a:prstGeom>
        </p:spPr>
      </p:pic>
    </p:spTree>
    <p:extLst>
      <p:ext uri="{BB962C8B-B14F-4D97-AF65-F5344CB8AC3E}">
        <p14:creationId xmlns:p14="http://schemas.microsoft.com/office/powerpoint/2010/main" val="60088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Multiple </a:t>
            </a:r>
            <a:r>
              <a:rPr lang="fr-FR" dirty="0" err="1"/>
              <a:t>regression</a:t>
            </a:r>
            <a:endParaRPr dirty="0"/>
          </a:p>
        </p:txBody>
      </p:sp>
      <p:sp>
        <p:nvSpPr>
          <p:cNvPr id="8" name="TextBox 7">
            <a:extLst>
              <a:ext uri="{FF2B5EF4-FFF2-40B4-BE49-F238E27FC236}">
                <a16:creationId xmlns:a16="http://schemas.microsoft.com/office/drawing/2014/main" xmlns="" id="{E0C35B38-0E79-4A62-BF0B-491EBF6BFAB2}"/>
              </a:ext>
            </a:extLst>
          </p:cNvPr>
          <p:cNvSpPr txBox="1"/>
          <p:nvPr/>
        </p:nvSpPr>
        <p:spPr>
          <a:xfrm>
            <a:off x="834676" y="1320114"/>
            <a:ext cx="1490309" cy="646331"/>
          </a:xfrm>
          <a:prstGeom prst="rect">
            <a:avLst/>
          </a:prstGeom>
          <a:noFill/>
        </p:spPr>
        <p:txBody>
          <a:bodyPr wrap="square" rtlCol="0">
            <a:spAutoFit/>
          </a:bodyPr>
          <a:lstStyle/>
          <a:p>
            <a:r>
              <a:rPr lang="fr-CA" sz="900" dirty="0"/>
              <a:t>D </a:t>
            </a:r>
          </a:p>
          <a:p>
            <a:r>
              <a:rPr lang="fr-CA" sz="900" dirty="0"/>
              <a:t>1.Xi et Y quantitative </a:t>
            </a:r>
          </a:p>
          <a:p>
            <a:r>
              <a:rPr lang="fr-CA" sz="900" dirty="0"/>
              <a:t>xi : </a:t>
            </a:r>
            <a:r>
              <a:rPr lang="fr-CA" sz="900" dirty="0" err="1"/>
              <a:t>itemAiY</a:t>
            </a:r>
            <a:r>
              <a:rPr lang="fr-CA" sz="900" dirty="0"/>
              <a:t> : itemf4</a:t>
            </a:r>
          </a:p>
          <a:p>
            <a:r>
              <a:rPr lang="fr-CA" sz="900" dirty="0"/>
              <a:t>2. Xi et Y </a:t>
            </a:r>
            <a:r>
              <a:rPr lang="fr-CA" sz="900" dirty="0" err="1"/>
              <a:t>correlate</a:t>
            </a:r>
            <a:endParaRPr lang="en-US" sz="900" dirty="0"/>
          </a:p>
        </p:txBody>
      </p:sp>
      <p:sp>
        <p:nvSpPr>
          <p:cNvPr id="13" name="TextBox 12">
            <a:extLst>
              <a:ext uri="{FF2B5EF4-FFF2-40B4-BE49-F238E27FC236}">
                <a16:creationId xmlns:a16="http://schemas.microsoft.com/office/drawing/2014/main" xmlns="" id="{FF56433A-5D7F-4CDE-8B16-7FAFCCBB3A3C}"/>
              </a:ext>
            </a:extLst>
          </p:cNvPr>
          <p:cNvSpPr txBox="1"/>
          <p:nvPr/>
        </p:nvSpPr>
        <p:spPr>
          <a:xfrm>
            <a:off x="6015519" y="1242400"/>
            <a:ext cx="2022696" cy="1107996"/>
          </a:xfrm>
          <a:prstGeom prst="rect">
            <a:avLst/>
          </a:prstGeom>
          <a:noFill/>
        </p:spPr>
        <p:txBody>
          <a:bodyPr wrap="square" rtlCol="0">
            <a:spAutoFit/>
          </a:bodyPr>
          <a:lstStyle/>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there is a correlation</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3. We already check that X and Y follow normal law</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4. a!=0 and b!=0</a:t>
            </a:r>
          </a:p>
          <a:p>
            <a:pPr marR="0" algn="l" rtl="0">
              <a:spcBef>
                <a:spcPts val="0"/>
              </a:spcBef>
              <a:spcAft>
                <a:spcPts val="0"/>
              </a:spcAft>
            </a:pPr>
            <a:r>
              <a:rPr lang="en-US"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5. error -&gt; 0</a:t>
            </a:r>
          </a:p>
          <a:p>
            <a:pPr marR="0" algn="l" rtl="0">
              <a:spcBef>
                <a:spcPts val="0"/>
              </a:spcBef>
              <a:spcAft>
                <a:spcPts val="0"/>
              </a:spcAft>
            </a:pPr>
            <a:r>
              <a:rPr lang="en-US" sz="1100" dirty="0">
                <a:latin typeface="Arial" panose="020B0604020202020204" pitchFamily="34" charset="0"/>
                <a:cs typeface="Arial" panose="020B0604020202020204" pitchFamily="34" charset="0"/>
              </a:rPr>
              <a:t>6</a:t>
            </a:r>
            <a:r>
              <a:rPr lang="en-US" sz="10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  aji&lt;=1</a:t>
            </a:r>
            <a:endParaRPr lang="fr-FR" sz="1000" dirty="0"/>
          </a:p>
        </p:txBody>
      </p:sp>
      <p:cxnSp>
        <p:nvCxnSpPr>
          <p:cNvPr id="26" name="Straight Arrow Connector 25">
            <a:extLst>
              <a:ext uri="{FF2B5EF4-FFF2-40B4-BE49-F238E27FC236}">
                <a16:creationId xmlns:a16="http://schemas.microsoft.com/office/drawing/2014/main" xmlns="" id="{BDDF462C-336B-4CCB-9D91-5F1A6ADCCE82}"/>
              </a:ext>
            </a:extLst>
          </p:cNvPr>
          <p:cNvCxnSpPr>
            <a:cxnSpLocks/>
          </p:cNvCxnSpPr>
          <p:nvPr/>
        </p:nvCxnSpPr>
        <p:spPr>
          <a:xfrm flipV="1">
            <a:off x="2962940" y="3608454"/>
            <a:ext cx="315102" cy="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6F388B6F-07A5-4F7E-A21D-B398B005538D}"/>
              </a:ext>
            </a:extLst>
          </p:cNvPr>
          <p:cNvPicPr>
            <a:picLocks noChangeAspect="1"/>
          </p:cNvPicPr>
          <p:nvPr/>
        </p:nvPicPr>
        <p:blipFill>
          <a:blip r:embed="rId3"/>
          <a:stretch>
            <a:fillRect/>
          </a:stretch>
        </p:blipFill>
        <p:spPr>
          <a:xfrm>
            <a:off x="2200332" y="1320114"/>
            <a:ext cx="3815187" cy="970185"/>
          </a:xfrm>
          <a:prstGeom prst="rect">
            <a:avLst/>
          </a:prstGeom>
        </p:spPr>
      </p:pic>
      <p:pic>
        <p:nvPicPr>
          <p:cNvPr id="7" name="Picture 6">
            <a:extLst>
              <a:ext uri="{FF2B5EF4-FFF2-40B4-BE49-F238E27FC236}">
                <a16:creationId xmlns:a16="http://schemas.microsoft.com/office/drawing/2014/main" xmlns="" id="{9E575327-B625-4047-999E-D40E667458EA}"/>
              </a:ext>
            </a:extLst>
          </p:cNvPr>
          <p:cNvPicPr>
            <a:picLocks noChangeAspect="1"/>
          </p:cNvPicPr>
          <p:nvPr/>
        </p:nvPicPr>
        <p:blipFill>
          <a:blip r:embed="rId4"/>
          <a:stretch>
            <a:fillRect/>
          </a:stretch>
        </p:blipFill>
        <p:spPr>
          <a:xfrm>
            <a:off x="3278042" y="2793105"/>
            <a:ext cx="3097550" cy="1992077"/>
          </a:xfrm>
          <a:prstGeom prst="rect">
            <a:avLst/>
          </a:prstGeom>
        </p:spPr>
      </p:pic>
      <p:pic>
        <p:nvPicPr>
          <p:cNvPr id="12" name="Picture 11">
            <a:extLst>
              <a:ext uri="{FF2B5EF4-FFF2-40B4-BE49-F238E27FC236}">
                <a16:creationId xmlns:a16="http://schemas.microsoft.com/office/drawing/2014/main" xmlns="" id="{E5E9EE0E-CD3F-4173-8575-B8D296405576}"/>
              </a:ext>
            </a:extLst>
          </p:cNvPr>
          <p:cNvPicPr>
            <a:picLocks noChangeAspect="1"/>
          </p:cNvPicPr>
          <p:nvPr/>
        </p:nvPicPr>
        <p:blipFill>
          <a:blip r:embed="rId5"/>
          <a:stretch>
            <a:fillRect/>
          </a:stretch>
        </p:blipFill>
        <p:spPr>
          <a:xfrm>
            <a:off x="6463649" y="2833170"/>
            <a:ext cx="2505762" cy="1793464"/>
          </a:xfrm>
          <a:prstGeom prst="rect">
            <a:avLst/>
          </a:prstGeom>
        </p:spPr>
      </p:pic>
      <p:pic>
        <p:nvPicPr>
          <p:cNvPr id="15" name="Picture 14">
            <a:extLst>
              <a:ext uri="{FF2B5EF4-FFF2-40B4-BE49-F238E27FC236}">
                <a16:creationId xmlns:a16="http://schemas.microsoft.com/office/drawing/2014/main" xmlns="" id="{F896709A-253F-47C0-A222-3CAEABE4F4A6}"/>
              </a:ext>
            </a:extLst>
          </p:cNvPr>
          <p:cNvPicPr>
            <a:picLocks noChangeAspect="1"/>
          </p:cNvPicPr>
          <p:nvPr/>
        </p:nvPicPr>
        <p:blipFill>
          <a:blip r:embed="rId6"/>
          <a:stretch>
            <a:fillRect/>
          </a:stretch>
        </p:blipFill>
        <p:spPr>
          <a:xfrm>
            <a:off x="186846" y="3446891"/>
            <a:ext cx="2785968" cy="323125"/>
          </a:xfrm>
          <a:prstGeom prst="rect">
            <a:avLst/>
          </a:prstGeom>
        </p:spPr>
      </p:pic>
    </p:spTree>
    <p:extLst>
      <p:ext uri="{BB962C8B-B14F-4D97-AF65-F5344CB8AC3E}">
        <p14:creationId xmlns:p14="http://schemas.microsoft.com/office/powerpoint/2010/main" val="223412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tx1"/>
                </a:solidFill>
              </a:rPr>
              <a:t>Classification</a:t>
            </a:r>
            <a:endParaRPr dirty="0">
              <a:solidFill>
                <a:schemeClr val="tx1"/>
              </a:solidFill>
            </a:endParaRPr>
          </a:p>
        </p:txBody>
      </p:sp>
    </p:spTree>
    <p:extLst>
      <p:ext uri="{BB962C8B-B14F-4D97-AF65-F5344CB8AC3E}">
        <p14:creationId xmlns:p14="http://schemas.microsoft.com/office/powerpoint/2010/main" val="131078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5" name="Picture 4">
            <a:extLst>
              <a:ext uri="{FF2B5EF4-FFF2-40B4-BE49-F238E27FC236}">
                <a16:creationId xmlns:a16="http://schemas.microsoft.com/office/drawing/2014/main" xmlns="" id="{A5CDADD6-DD40-4283-93B7-E5228744C137}"/>
              </a:ext>
            </a:extLst>
          </p:cNvPr>
          <p:cNvPicPr>
            <a:picLocks noChangeAspect="1"/>
          </p:cNvPicPr>
          <p:nvPr/>
        </p:nvPicPr>
        <p:blipFill>
          <a:blip r:embed="rId3"/>
          <a:stretch>
            <a:fillRect/>
          </a:stretch>
        </p:blipFill>
        <p:spPr>
          <a:xfrm>
            <a:off x="6334763" y="2366333"/>
            <a:ext cx="2684319" cy="2659035"/>
          </a:xfrm>
          <a:prstGeom prst="rect">
            <a:avLst/>
          </a:prstGeom>
        </p:spPr>
      </p:pic>
      <p:pic>
        <p:nvPicPr>
          <p:cNvPr id="13" name="Picture 12">
            <a:extLst>
              <a:ext uri="{FF2B5EF4-FFF2-40B4-BE49-F238E27FC236}">
                <a16:creationId xmlns:a16="http://schemas.microsoft.com/office/drawing/2014/main" xmlns="" id="{3D7EE745-1258-4792-96AA-D8F7E222DC66}"/>
              </a:ext>
            </a:extLst>
          </p:cNvPr>
          <p:cNvPicPr>
            <a:picLocks noChangeAspect="1"/>
          </p:cNvPicPr>
          <p:nvPr/>
        </p:nvPicPr>
        <p:blipFill>
          <a:blip r:embed="rId4"/>
          <a:stretch>
            <a:fillRect/>
          </a:stretch>
        </p:blipFill>
        <p:spPr>
          <a:xfrm>
            <a:off x="193379" y="3102572"/>
            <a:ext cx="4293560" cy="1501728"/>
          </a:xfrm>
          <a:prstGeom prst="rect">
            <a:avLst/>
          </a:prstGeom>
        </p:spPr>
      </p:pic>
      <p:sp>
        <p:nvSpPr>
          <p:cNvPr id="19" name="Google Shape;453;p27">
            <a:extLst>
              <a:ext uri="{FF2B5EF4-FFF2-40B4-BE49-F238E27FC236}">
                <a16:creationId xmlns:a16="http://schemas.microsoft.com/office/drawing/2014/main" xmlns="" id="{0385AE41-AB3C-4C1F-92E0-D9FD7F5C1FCD}"/>
              </a:ext>
            </a:extLst>
          </p:cNvPr>
          <p:cNvSpPr txBox="1">
            <a:spLocks noGrp="1"/>
          </p:cNvSpPr>
          <p:nvPr>
            <p:ph type="title"/>
          </p:nvPr>
        </p:nvSpPr>
        <p:spPr>
          <a:xfrm>
            <a:off x="715100" y="387673"/>
            <a:ext cx="6096826" cy="882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Classification</a:t>
            </a:r>
            <a:endParaRPr dirty="0"/>
          </a:p>
        </p:txBody>
      </p:sp>
      <p:sp>
        <p:nvSpPr>
          <p:cNvPr id="20" name="TextBox 19">
            <a:extLst>
              <a:ext uri="{FF2B5EF4-FFF2-40B4-BE49-F238E27FC236}">
                <a16:creationId xmlns:a16="http://schemas.microsoft.com/office/drawing/2014/main" xmlns="" id="{88B61B39-3F87-4D70-9878-6FAD33ABC95C}"/>
              </a:ext>
            </a:extLst>
          </p:cNvPr>
          <p:cNvSpPr txBox="1"/>
          <p:nvPr/>
        </p:nvSpPr>
        <p:spPr>
          <a:xfrm>
            <a:off x="320309" y="1424040"/>
            <a:ext cx="1546091" cy="307777"/>
          </a:xfrm>
          <a:prstGeom prst="rect">
            <a:avLst/>
          </a:prstGeom>
          <a:noFill/>
        </p:spPr>
        <p:txBody>
          <a:bodyPr wrap="square" rtlCol="0">
            <a:spAutoFit/>
          </a:bodyPr>
          <a:lstStyle/>
          <a:p>
            <a:r>
              <a:rPr lang="fr-CA" dirty="0"/>
              <a:t>For Adoption:</a:t>
            </a:r>
            <a:endParaRPr lang="fr-FR" dirty="0"/>
          </a:p>
        </p:txBody>
      </p:sp>
      <p:pic>
        <p:nvPicPr>
          <p:cNvPr id="21" name="Picture 20">
            <a:extLst>
              <a:ext uri="{FF2B5EF4-FFF2-40B4-BE49-F238E27FC236}">
                <a16:creationId xmlns:a16="http://schemas.microsoft.com/office/drawing/2014/main" xmlns="" id="{042A305A-3312-41A8-8935-991134D64FAF}"/>
              </a:ext>
            </a:extLst>
          </p:cNvPr>
          <p:cNvPicPr>
            <a:picLocks noChangeAspect="1"/>
          </p:cNvPicPr>
          <p:nvPr/>
        </p:nvPicPr>
        <p:blipFill>
          <a:blip r:embed="rId5"/>
          <a:stretch>
            <a:fillRect/>
          </a:stretch>
        </p:blipFill>
        <p:spPr>
          <a:xfrm>
            <a:off x="49619" y="1731816"/>
            <a:ext cx="6285144" cy="10599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Classification</a:t>
            </a:r>
            <a:endParaRPr dirty="0"/>
          </a:p>
        </p:txBody>
      </p:sp>
      <p:pic>
        <p:nvPicPr>
          <p:cNvPr id="4" name="Picture 3">
            <a:extLst>
              <a:ext uri="{FF2B5EF4-FFF2-40B4-BE49-F238E27FC236}">
                <a16:creationId xmlns:a16="http://schemas.microsoft.com/office/drawing/2014/main" xmlns="" id="{92587374-6415-44EA-B1F8-5199ADA91DB2}"/>
              </a:ext>
            </a:extLst>
          </p:cNvPr>
          <p:cNvPicPr>
            <a:picLocks noChangeAspect="1"/>
          </p:cNvPicPr>
          <p:nvPr/>
        </p:nvPicPr>
        <p:blipFill>
          <a:blip r:embed="rId3"/>
          <a:stretch>
            <a:fillRect/>
          </a:stretch>
        </p:blipFill>
        <p:spPr>
          <a:xfrm>
            <a:off x="6002371" y="2263163"/>
            <a:ext cx="2794540" cy="2544725"/>
          </a:xfrm>
          <a:prstGeom prst="rect">
            <a:avLst/>
          </a:prstGeom>
        </p:spPr>
      </p:pic>
      <p:pic>
        <p:nvPicPr>
          <p:cNvPr id="5" name="Picture 4">
            <a:extLst>
              <a:ext uri="{FF2B5EF4-FFF2-40B4-BE49-F238E27FC236}">
                <a16:creationId xmlns:a16="http://schemas.microsoft.com/office/drawing/2014/main" xmlns="" id="{183A558F-8933-4057-8022-6C376472E0D6}"/>
              </a:ext>
            </a:extLst>
          </p:cNvPr>
          <p:cNvPicPr>
            <a:picLocks noChangeAspect="1"/>
          </p:cNvPicPr>
          <p:nvPr/>
        </p:nvPicPr>
        <p:blipFill>
          <a:blip r:embed="rId4"/>
          <a:stretch>
            <a:fillRect/>
          </a:stretch>
        </p:blipFill>
        <p:spPr>
          <a:xfrm>
            <a:off x="523714" y="3340421"/>
            <a:ext cx="3983665" cy="1467467"/>
          </a:xfrm>
          <a:prstGeom prst="rect">
            <a:avLst/>
          </a:prstGeom>
        </p:spPr>
      </p:pic>
      <p:sp>
        <p:nvSpPr>
          <p:cNvPr id="2" name="TextBox 1">
            <a:extLst>
              <a:ext uri="{FF2B5EF4-FFF2-40B4-BE49-F238E27FC236}">
                <a16:creationId xmlns:a16="http://schemas.microsoft.com/office/drawing/2014/main" xmlns="" id="{FD1B19EA-DEAE-4629-B5FD-9E749AEE59F7}"/>
              </a:ext>
            </a:extLst>
          </p:cNvPr>
          <p:cNvSpPr txBox="1"/>
          <p:nvPr/>
        </p:nvSpPr>
        <p:spPr>
          <a:xfrm>
            <a:off x="389035" y="1166604"/>
            <a:ext cx="1546091" cy="307777"/>
          </a:xfrm>
          <a:prstGeom prst="rect">
            <a:avLst/>
          </a:prstGeom>
          <a:noFill/>
        </p:spPr>
        <p:txBody>
          <a:bodyPr wrap="square" rtlCol="0">
            <a:spAutoFit/>
          </a:bodyPr>
          <a:lstStyle/>
          <a:p>
            <a:r>
              <a:rPr lang="fr-CA" dirty="0"/>
              <a:t>For factor:</a:t>
            </a:r>
            <a:endParaRPr lang="fr-FR" dirty="0"/>
          </a:p>
        </p:txBody>
      </p:sp>
      <p:pic>
        <p:nvPicPr>
          <p:cNvPr id="6" name="Picture 5">
            <a:extLst>
              <a:ext uri="{FF2B5EF4-FFF2-40B4-BE49-F238E27FC236}">
                <a16:creationId xmlns:a16="http://schemas.microsoft.com/office/drawing/2014/main" xmlns="" id="{B9DCE43C-2408-4D22-9394-18297FADE0BE}"/>
              </a:ext>
            </a:extLst>
          </p:cNvPr>
          <p:cNvPicPr>
            <a:picLocks noChangeAspect="1"/>
          </p:cNvPicPr>
          <p:nvPr/>
        </p:nvPicPr>
        <p:blipFill>
          <a:blip r:embed="rId5"/>
          <a:stretch>
            <a:fillRect/>
          </a:stretch>
        </p:blipFill>
        <p:spPr>
          <a:xfrm>
            <a:off x="25982" y="1474381"/>
            <a:ext cx="5728296" cy="1757313"/>
          </a:xfrm>
          <a:prstGeom prst="rect">
            <a:avLst/>
          </a:prstGeom>
        </p:spPr>
      </p:pic>
    </p:spTree>
    <p:extLst>
      <p:ext uri="{BB962C8B-B14F-4D97-AF65-F5344CB8AC3E}">
        <p14:creationId xmlns:p14="http://schemas.microsoft.com/office/powerpoint/2010/main" val="156386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184298" y="343214"/>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Classification</a:t>
            </a:r>
            <a:endParaRPr dirty="0"/>
          </a:p>
        </p:txBody>
      </p:sp>
      <p:sp>
        <p:nvSpPr>
          <p:cNvPr id="2" name="TextBox 1">
            <a:extLst>
              <a:ext uri="{FF2B5EF4-FFF2-40B4-BE49-F238E27FC236}">
                <a16:creationId xmlns:a16="http://schemas.microsoft.com/office/drawing/2014/main" xmlns="" id="{FD1B19EA-DEAE-4629-B5FD-9E749AEE59F7}"/>
              </a:ext>
            </a:extLst>
          </p:cNvPr>
          <p:cNvSpPr txBox="1"/>
          <p:nvPr/>
        </p:nvSpPr>
        <p:spPr>
          <a:xfrm>
            <a:off x="389035" y="1166604"/>
            <a:ext cx="3126798" cy="307777"/>
          </a:xfrm>
          <a:prstGeom prst="rect">
            <a:avLst/>
          </a:prstGeom>
          <a:noFill/>
        </p:spPr>
        <p:txBody>
          <a:bodyPr wrap="square" rtlCol="0">
            <a:spAutoFit/>
          </a:bodyPr>
          <a:lstStyle/>
          <a:p>
            <a:r>
              <a:rPr lang="fr-CA" dirty="0"/>
              <a:t>For factor and adoption:</a:t>
            </a:r>
            <a:endParaRPr lang="fr-FR" dirty="0"/>
          </a:p>
        </p:txBody>
      </p:sp>
      <p:pic>
        <p:nvPicPr>
          <p:cNvPr id="7" name="Picture 6">
            <a:extLst>
              <a:ext uri="{FF2B5EF4-FFF2-40B4-BE49-F238E27FC236}">
                <a16:creationId xmlns:a16="http://schemas.microsoft.com/office/drawing/2014/main" xmlns="" id="{B1EAC115-C671-45A4-89BC-ACB7C49EF28B}"/>
              </a:ext>
            </a:extLst>
          </p:cNvPr>
          <p:cNvPicPr>
            <a:picLocks noChangeAspect="1"/>
          </p:cNvPicPr>
          <p:nvPr/>
        </p:nvPicPr>
        <p:blipFill>
          <a:blip r:embed="rId3"/>
          <a:stretch>
            <a:fillRect/>
          </a:stretch>
        </p:blipFill>
        <p:spPr>
          <a:xfrm>
            <a:off x="184298" y="3015482"/>
            <a:ext cx="4855535" cy="1734442"/>
          </a:xfrm>
          <a:prstGeom prst="rect">
            <a:avLst/>
          </a:prstGeom>
        </p:spPr>
      </p:pic>
      <p:pic>
        <p:nvPicPr>
          <p:cNvPr id="9" name="Picture 8">
            <a:extLst>
              <a:ext uri="{FF2B5EF4-FFF2-40B4-BE49-F238E27FC236}">
                <a16:creationId xmlns:a16="http://schemas.microsoft.com/office/drawing/2014/main" xmlns="" id="{603A4B94-F2E1-409F-9A29-C44D8772C869}"/>
              </a:ext>
            </a:extLst>
          </p:cNvPr>
          <p:cNvPicPr>
            <a:picLocks noChangeAspect="1"/>
          </p:cNvPicPr>
          <p:nvPr/>
        </p:nvPicPr>
        <p:blipFill>
          <a:blip r:embed="rId4"/>
          <a:stretch>
            <a:fillRect/>
          </a:stretch>
        </p:blipFill>
        <p:spPr>
          <a:xfrm>
            <a:off x="5871624" y="1942929"/>
            <a:ext cx="2767085" cy="2806995"/>
          </a:xfrm>
          <a:prstGeom prst="rect">
            <a:avLst/>
          </a:prstGeom>
        </p:spPr>
      </p:pic>
      <p:pic>
        <p:nvPicPr>
          <p:cNvPr id="11" name="Picture 10">
            <a:extLst>
              <a:ext uri="{FF2B5EF4-FFF2-40B4-BE49-F238E27FC236}">
                <a16:creationId xmlns:a16="http://schemas.microsoft.com/office/drawing/2014/main" xmlns="" id="{71B263DB-C6F8-4735-9F6D-79CBD08AEB1E}"/>
              </a:ext>
            </a:extLst>
          </p:cNvPr>
          <p:cNvPicPr>
            <a:picLocks noChangeAspect="1"/>
          </p:cNvPicPr>
          <p:nvPr/>
        </p:nvPicPr>
        <p:blipFill>
          <a:blip r:embed="rId5"/>
          <a:stretch>
            <a:fillRect/>
          </a:stretch>
        </p:blipFill>
        <p:spPr>
          <a:xfrm>
            <a:off x="191387" y="1663183"/>
            <a:ext cx="4572002" cy="1120318"/>
          </a:xfrm>
          <a:prstGeom prst="rect">
            <a:avLst/>
          </a:prstGeom>
        </p:spPr>
      </p:pic>
    </p:spTree>
    <p:extLst>
      <p:ext uri="{BB962C8B-B14F-4D97-AF65-F5344CB8AC3E}">
        <p14:creationId xmlns:p14="http://schemas.microsoft.com/office/powerpoint/2010/main" val="357855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Word cloud</a:t>
            </a:r>
            <a:endParaRPr dirty="0"/>
          </a:p>
        </p:txBody>
      </p:sp>
    </p:spTree>
    <p:extLst>
      <p:ext uri="{BB962C8B-B14F-4D97-AF65-F5344CB8AC3E}">
        <p14:creationId xmlns:p14="http://schemas.microsoft.com/office/powerpoint/2010/main" val="391540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err="1"/>
              <a:t>Words</a:t>
            </a:r>
            <a:r>
              <a:rPr lang="fr-CA" dirty="0"/>
              <a:t> cloud</a:t>
            </a:r>
            <a:endParaRPr dirty="0"/>
          </a:p>
        </p:txBody>
      </p:sp>
      <p:pic>
        <p:nvPicPr>
          <p:cNvPr id="5" name="Picture 4">
            <a:extLst>
              <a:ext uri="{FF2B5EF4-FFF2-40B4-BE49-F238E27FC236}">
                <a16:creationId xmlns:a16="http://schemas.microsoft.com/office/drawing/2014/main" xmlns="" id="{33191AFC-528D-4CCF-9033-751C53A289EC}"/>
              </a:ext>
            </a:extLst>
          </p:cNvPr>
          <p:cNvPicPr>
            <a:picLocks noChangeAspect="1"/>
          </p:cNvPicPr>
          <p:nvPr/>
        </p:nvPicPr>
        <p:blipFill>
          <a:blip r:embed="rId3"/>
          <a:stretch>
            <a:fillRect/>
          </a:stretch>
        </p:blipFill>
        <p:spPr>
          <a:xfrm>
            <a:off x="2177459" y="353700"/>
            <a:ext cx="5143500" cy="5143500"/>
          </a:xfrm>
          <a:prstGeom prst="rect">
            <a:avLst/>
          </a:prstGeom>
        </p:spPr>
      </p:pic>
    </p:spTree>
    <p:extLst>
      <p:ext uri="{BB962C8B-B14F-4D97-AF65-F5344CB8AC3E}">
        <p14:creationId xmlns:p14="http://schemas.microsoft.com/office/powerpoint/2010/main" val="328763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566244" y="1507637"/>
            <a:ext cx="7812212" cy="18522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and perspectives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Google Shape;202;p23">
            <a:extLst>
              <a:ext uri="{FF2B5EF4-FFF2-40B4-BE49-F238E27FC236}">
                <a16:creationId xmlns:a16="http://schemas.microsoft.com/office/drawing/2014/main" xmlns="" id="{4BC381F8-9255-436F-B5F5-A2B45FD7F984}"/>
              </a:ext>
            </a:extLst>
          </p:cNvPr>
          <p:cNvSpPr txBox="1">
            <a:spLocks noGrp="1"/>
          </p:cNvSpPr>
          <p:nvPr>
            <p:ph type="title" idx="2"/>
          </p:nvPr>
        </p:nvSpPr>
        <p:spPr>
          <a:xfrm>
            <a:off x="3045886" y="580774"/>
            <a:ext cx="3052228" cy="944070"/>
          </a:xfrm>
          <a:prstGeom prst="rect">
            <a:avLst/>
          </a:prstGeom>
        </p:spPr>
        <p:txBody>
          <a:bodyPr spcFirstLastPara="1" wrap="square" lIns="91425" tIns="91425" rIns="91425" bIns="91425" anchor="t" anchorCtr="0">
            <a:noAutofit/>
          </a:bodyPr>
          <a:lstStyle/>
          <a:p>
            <a:pPr algn="ctr">
              <a:lnSpc>
                <a:spcPct val="107000"/>
              </a:lnSpc>
              <a:spcAft>
                <a:spcPts val="800"/>
              </a:spcAft>
            </a:pPr>
            <a:r>
              <a:rPr lang="fr-FR" sz="2500" b="1" dirty="0" err="1">
                <a:effectLst/>
                <a:latin typeface="Calibri" panose="020F0502020204030204" pitchFamily="34" charset="0"/>
                <a:ea typeface="Calibri" panose="020F0502020204030204" pitchFamily="34" charset="0"/>
                <a:cs typeface="Arial" panose="020B0604020202020204" pitchFamily="34" charset="0"/>
              </a:rPr>
              <a:t>Sample</a:t>
            </a:r>
            <a:r>
              <a:rPr lang="fr-FR" sz="2500" b="1"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7" name="Google Shape;201;p23">
            <a:extLst>
              <a:ext uri="{FF2B5EF4-FFF2-40B4-BE49-F238E27FC236}">
                <a16:creationId xmlns:a16="http://schemas.microsoft.com/office/drawing/2014/main" xmlns="" id="{86361B20-3058-407C-B49C-70EBAB551308}"/>
              </a:ext>
            </a:extLst>
          </p:cNvPr>
          <p:cNvSpPr txBox="1">
            <a:spLocks/>
          </p:cNvSpPr>
          <p:nvPr/>
        </p:nvSpPr>
        <p:spPr>
          <a:xfrm>
            <a:off x="482518" y="1284714"/>
            <a:ext cx="8178964" cy="845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pPr algn="ct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1st year, 2nd year and 3rd </a:t>
            </a:r>
            <a:r>
              <a:rPr lang="en-US" sz="1800" dirty="0">
                <a:latin typeface="Calibri" panose="020F0502020204030204" pitchFamily="34" charset="0"/>
                <a:ea typeface="Calibri" panose="020F0502020204030204" pitchFamily="34" charset="0"/>
                <a:cs typeface="Arial" panose="020B0604020202020204" pitchFamily="34" charset="0"/>
              </a:rPr>
              <a:t>year engineering student </a:t>
            </a:r>
            <a:r>
              <a:rPr lang="en-US" sz="1800" dirty="0">
                <a:effectLst/>
                <a:latin typeface="Calibri" panose="020F0502020204030204" pitchFamily="34" charset="0"/>
                <a:ea typeface="Calibri" panose="020F0502020204030204" pitchFamily="34" charset="0"/>
                <a:cs typeface="Arial" panose="020B0604020202020204" pitchFamily="34" charset="0"/>
              </a:rPr>
              <a:t>at ENSA</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Google Shape;202;p23">
            <a:extLst>
              <a:ext uri="{FF2B5EF4-FFF2-40B4-BE49-F238E27FC236}">
                <a16:creationId xmlns:a16="http://schemas.microsoft.com/office/drawing/2014/main" xmlns="" id="{C5EFC614-F68D-4725-ADC4-A0C719F83AB7}"/>
              </a:ext>
            </a:extLst>
          </p:cNvPr>
          <p:cNvSpPr txBox="1">
            <a:spLocks/>
          </p:cNvSpPr>
          <p:nvPr/>
        </p:nvSpPr>
        <p:spPr>
          <a:xfrm>
            <a:off x="1875738" y="1707710"/>
            <a:ext cx="5392524" cy="1850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lnSpc>
                <a:spcPct val="107000"/>
              </a:lnSpc>
              <a:spcAft>
                <a:spcPts val="800"/>
              </a:spcAft>
            </a:pPr>
            <a:r>
              <a:rPr lang="fr-FR" sz="2500" dirty="0" err="1">
                <a:latin typeface="Calibri" panose="020F0502020204030204" pitchFamily="34" charset="0"/>
                <a:ea typeface="Calibri" panose="020F0502020204030204" pitchFamily="34" charset="0"/>
                <a:cs typeface="Arial" panose="020B0604020202020204" pitchFamily="34" charset="0"/>
              </a:rPr>
              <a:t>Sample</a:t>
            </a:r>
            <a:r>
              <a:rPr lang="fr-FR" sz="2500" dirty="0">
                <a:latin typeface="Calibri" panose="020F0502020204030204" pitchFamily="34" charset="0"/>
                <a:ea typeface="Calibri" panose="020F0502020204030204" pitchFamily="34" charset="0"/>
                <a:cs typeface="Arial" panose="020B0604020202020204" pitchFamily="34" charset="0"/>
              </a:rPr>
              <a:t> type :</a:t>
            </a:r>
          </a:p>
          <a:p>
            <a:pPr algn="ctr">
              <a:lnSpc>
                <a:spcPct val="107000"/>
              </a:lnSpc>
              <a:spcAft>
                <a:spcPts val="800"/>
              </a:spcAft>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Known target population.</a:t>
            </a:r>
          </a:p>
          <a:p>
            <a:pPr algn="ctr">
              <a:lnSpc>
                <a:spcPct val="107000"/>
              </a:lnSpc>
              <a:spcAft>
                <a:spcPts val="800"/>
              </a:spcAft>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Probabilistic and simple random.</a:t>
            </a:r>
            <a:endParaRPr lang="fr-FR"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lnSpc>
                <a:spcPct val="107000"/>
              </a:lnSpc>
              <a:spcAft>
                <a:spcPts val="800"/>
              </a:spcAft>
            </a:pPr>
            <a:endParaRPr lang="fr-FR" sz="2500" dirty="0">
              <a:latin typeface="Calibri" panose="020F0502020204030204" pitchFamily="34" charset="0"/>
              <a:ea typeface="Calibri" panose="020F0502020204030204" pitchFamily="34" charset="0"/>
              <a:cs typeface="Arial" panose="020B0604020202020204" pitchFamily="34" charset="0"/>
            </a:endParaRPr>
          </a:p>
        </p:txBody>
      </p:sp>
      <p:sp>
        <p:nvSpPr>
          <p:cNvPr id="6" name="Google Shape;202;p23">
            <a:extLst>
              <a:ext uri="{FF2B5EF4-FFF2-40B4-BE49-F238E27FC236}">
                <a16:creationId xmlns:a16="http://schemas.microsoft.com/office/drawing/2014/main" xmlns="" id="{95302A38-94DE-4000-8258-8572C51297B8}"/>
              </a:ext>
            </a:extLst>
          </p:cNvPr>
          <p:cNvSpPr txBox="1">
            <a:spLocks/>
          </p:cNvSpPr>
          <p:nvPr/>
        </p:nvSpPr>
        <p:spPr>
          <a:xfrm>
            <a:off x="3045886" y="3117764"/>
            <a:ext cx="3052228" cy="9440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lnSpc>
                <a:spcPct val="107000"/>
              </a:lnSpc>
              <a:spcAft>
                <a:spcPts val="800"/>
              </a:spcAft>
            </a:pPr>
            <a:r>
              <a:rPr lang="fr-FR" sz="2500" b="1" dirty="0" err="1">
                <a:latin typeface="Calibri" panose="020F0502020204030204" pitchFamily="34" charset="0"/>
                <a:ea typeface="Calibri" panose="020F0502020204030204" pitchFamily="34" charset="0"/>
                <a:cs typeface="Arial" panose="020B0604020202020204" pitchFamily="34" charset="0"/>
              </a:rPr>
              <a:t>Sample</a:t>
            </a:r>
            <a:r>
              <a:rPr lang="fr-FR" sz="2500" b="1" dirty="0">
                <a:latin typeface="Calibri" panose="020F0502020204030204" pitchFamily="34" charset="0"/>
                <a:ea typeface="Calibri" panose="020F0502020204030204" pitchFamily="34" charset="0"/>
                <a:cs typeface="Arial" panose="020B0604020202020204" pitchFamily="34" charset="0"/>
              </a:rPr>
              <a:t> size</a:t>
            </a:r>
          </a:p>
        </p:txBody>
      </p:sp>
      <p:sp>
        <p:nvSpPr>
          <p:cNvPr id="10" name="Google Shape;201;p23">
            <a:extLst>
              <a:ext uri="{FF2B5EF4-FFF2-40B4-BE49-F238E27FC236}">
                <a16:creationId xmlns:a16="http://schemas.microsoft.com/office/drawing/2014/main" xmlns="" id="{8950B571-C096-43FB-A30F-68E8094E70A1}"/>
              </a:ext>
            </a:extLst>
          </p:cNvPr>
          <p:cNvSpPr txBox="1">
            <a:spLocks/>
          </p:cNvSpPr>
          <p:nvPr/>
        </p:nvSpPr>
        <p:spPr>
          <a:xfrm>
            <a:off x="1652666" y="3853339"/>
            <a:ext cx="5615596" cy="416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pPr algn="ct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68</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274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1D3EC5-531F-C29F-2D3D-AE0BD9431782}"/>
              </a:ext>
            </a:extLst>
          </p:cNvPr>
          <p:cNvSpPr>
            <a:spLocks noGrp="1"/>
          </p:cNvSpPr>
          <p:nvPr>
            <p:ph type="title"/>
          </p:nvPr>
        </p:nvSpPr>
        <p:spPr>
          <a:xfrm>
            <a:off x="920790" y="2070629"/>
            <a:ext cx="7713900" cy="2137039"/>
          </a:xfrm>
        </p:spPr>
        <p:txBody>
          <a:bodyPr/>
          <a:lstStyle/>
          <a:p>
            <a:pPr>
              <a:lnSpc>
                <a:spcPct val="107000"/>
              </a:lnSpc>
              <a:spcAft>
                <a:spcPts val="800"/>
              </a:spcAft>
            </a:pPr>
            <a:r>
              <a:rPr lang="en-US" sz="1400" b="1" u="none" strike="noStrike"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Arial" panose="020B0604020202020204" pitchFamily="34" charset="0"/>
              </a:rPr>
              <a:t>The Technology Acceptance Model (TAM) is a theoretical framework that provides a structure for understanding and predicting the intentions of users adopting and using technology. Since it was first introduced by Fred Davis in 1986, it has become one of the most widely used models for studying technology acceptance and usage behavior.</a:t>
            </a:r>
            <a:r>
              <a:rPr lang="en-US" sz="1800" dirty="0">
                <a:effectLst/>
                <a:latin typeface="Times New Roman" panose="02020603050405020304" pitchFamily="18" charset="0"/>
                <a:ea typeface="Calibri" panose="020F0502020204030204" pitchFamily="34" charset="0"/>
                <a:cs typeface="Arial" panose="020B0604020202020204" pitchFamily="34" charset="0"/>
              </a:rPr>
              <a:t/>
            </a:r>
            <a:br>
              <a:rPr lang="en-US" sz="1800" dirty="0">
                <a:effectLst/>
                <a:latin typeface="Times New Roman" panose="02020603050405020304" pitchFamily="18" charset="0"/>
                <a:ea typeface="Calibri" panose="020F0502020204030204" pitchFamily="34" charset="0"/>
                <a:cs typeface="Arial" panose="020B0604020202020204" pitchFamily="34" charset="0"/>
              </a:rPr>
            </a:br>
            <a:r>
              <a:rPr lang="en-US" sz="1400" b="0" i="0" dirty="0">
                <a:solidFill>
                  <a:schemeClr val="tx1"/>
                </a:solidFill>
                <a:effectLst/>
                <a:latin typeface="Times New Roman" panose="02020603050405020304" pitchFamily="18" charset="0"/>
                <a:cs typeface="Times New Roman" panose="02020603050405020304" pitchFamily="18" charset="0"/>
              </a:rPr>
              <a:t>The original TAM model has been widely used and has seen several extensions and adaptations over the years. For example, the TAM 2 incorporated additional variables such as social influences and compatibility with individual values. The TAM 3 then incorporated contextual and cultural variables</a:t>
            </a:r>
            <a:endParaRPr lang="fr-MA" sz="1400"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2500A182-CBFD-E3B3-B57E-06500465CDF9}"/>
              </a:ext>
            </a:extLst>
          </p:cNvPr>
          <p:cNvSpPr>
            <a:spLocks noGrp="1"/>
          </p:cNvSpPr>
          <p:nvPr>
            <p:ph type="title" idx="2"/>
          </p:nvPr>
        </p:nvSpPr>
        <p:spPr>
          <a:xfrm>
            <a:off x="715100" y="701850"/>
            <a:ext cx="4062640" cy="1071600"/>
          </a:xfrm>
        </p:spPr>
        <p:txBody>
          <a:bodyPr/>
          <a:lstStyle/>
          <a:p>
            <a:r>
              <a:rPr lang="en-US" dirty="0"/>
              <a:t>TAM model</a:t>
            </a:r>
            <a:endParaRPr lang="fr-MA" dirty="0"/>
          </a:p>
        </p:txBody>
      </p:sp>
    </p:spTree>
    <p:extLst>
      <p:ext uri="{BB962C8B-B14F-4D97-AF65-F5344CB8AC3E}">
        <p14:creationId xmlns:p14="http://schemas.microsoft.com/office/powerpoint/2010/main" val="132208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2282</TotalTime>
  <Words>1886</Words>
  <Application>Microsoft Office PowerPoint</Application>
  <PresentationFormat>Affichage à l'écran (16:9)</PresentationFormat>
  <Paragraphs>333</Paragraphs>
  <Slides>78</Slides>
  <Notes>54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78</vt:i4>
      </vt:variant>
    </vt:vector>
  </HeadingPairs>
  <TitlesOfParts>
    <vt:vector size="90" baseType="lpstr">
      <vt:lpstr>Arial</vt:lpstr>
      <vt:lpstr>Baskerville Old Face</vt:lpstr>
      <vt:lpstr>Golos Text Medium</vt:lpstr>
      <vt:lpstr>Calibri</vt:lpstr>
      <vt:lpstr>Times New Roman</vt:lpstr>
      <vt:lpstr>Roboto</vt:lpstr>
      <vt:lpstr>Amatic SC</vt:lpstr>
      <vt:lpstr>Consolas</vt:lpstr>
      <vt:lpstr>Courier New</vt:lpstr>
      <vt:lpstr>Golos Text</vt:lpstr>
      <vt:lpstr>Bebas Neue</vt:lpstr>
      <vt:lpstr>Artificial Intelligence by Slidesgo</vt:lpstr>
      <vt:lpstr>Adoption of AI GPT  in Higher Education</vt:lpstr>
      <vt:lpstr>Problematic</vt:lpstr>
      <vt:lpstr>IT students in higher education must consider both the advantages and disadvantages of the Generative Pre-trained Transformer (GPT) artificial intelligence (AI) technology's rapid development. While incorporating GPT AI into the curriculum offers students practical experience and real-world project opportunities, there are drawbacks as well. Students may find it challenging to keep up with the rapid technological improvements and the sheer number of information that is available to them. The use of GPT AI in education also raises ethical questions about algorithmic bias, data security, and privacy. It is critical to look into how GPT AI technology affects IT students, identify difficulties and potential drawbacks, and give students the information and awareness they need to make wise decisions in order to achieve a thorough and balanced education.</vt:lpstr>
      <vt:lpstr>Research question: </vt:lpstr>
      <vt:lpstr>Research hypotheses:</vt:lpstr>
      <vt:lpstr>Présentation PowerPoint</vt:lpstr>
      <vt:lpstr>Data dictionary:</vt:lpstr>
      <vt:lpstr>Sample :</vt:lpstr>
      <vt:lpstr> The Technology Acceptance Model (TAM) is a theoretical framework that provides a structure for understanding and predicting the intentions of users adopting and using technology. Since it was first introduced by Fred Davis in 1986, it has become one of the most widely used models for studying technology acceptance and usage behavior. The original TAM model has been widely used and has seen several extensions and adaptations over the years. For example, the TAM 2 incorporated additional variables such as social influences and compatibility with individual values. The TAM 3 then incorporated contextual and cultural variables</vt:lpstr>
      <vt:lpstr>Modèle TAM</vt:lpstr>
      <vt:lpstr>Présentation PowerPoint</vt:lpstr>
      <vt:lpstr>L'influence de la technologie d'IA GPT sur les étudiants en informatique dans l'enseignement supérieur: 1-Présentez-vous ? 2-Que pensez-vous de l'adoption de la technologie AI GPT ? 3-Avez-vous l'intention d'utiliser la technologie AI GPT ? 4-Comment envisagez-vous votre adoption personnelle de la technologie AI GPT ? 5-Que pensez-vous de l'utilisation de la technologie AI GPT ? 6-Que pensez-vous de l'utilité de la technologie AI GPT ? 7-Y a-t-il d'autres facteurs qui influencent l'intention d'utiliser l'AI GPT, en dehors de l'utilisation et de l'utilité ?</vt:lpstr>
      <vt:lpstr>Form</vt:lpstr>
      <vt:lpstr>Form</vt:lpstr>
      <vt:lpstr>DATA Importation</vt:lpstr>
      <vt:lpstr>Importing Data</vt:lpstr>
      <vt:lpstr>if(is.character(M$filiere)) {   for(i in 1:length(M$filiere)){     if(M$filiere[i]=="Genie Informatique"){       M$filiere[i]="1"}     else if(M$filiere[i]=="Genie industrielle"){       M$filiere[i]="2"}     else if(M$filiere[i]=="Genie electrique"){       M$filiere[i]="3"}     else if(M$filiere[i]=="Genie civil"){       M$filiere[i]="4"}     else if(M$filiere[i]=="Genie Mecatronique"){       M$filiere[i]="5"}     else{       M$filiere[i]="6"}   M$filiere&lt;-as.integer(M$filiere) }</vt:lpstr>
      <vt:lpstr>if(is.character(M$itemA1)) {   for(i in 1:length(M$itemA1)){     if(M$itemA1[i]=="Pas du tout d'accord"){       M$itemA1[i]="1"}     if(M$itemA1[i]=="Pas D'accord"){       M$itemA1[i]="2"}     if(M$itemA1[i]=="Neutre"){       M$itemA1[i]="3"}     if(M$itemA1[i]=="D'accord"){       M$itemA1[i]="4"}     if(M$itemA1[i]=="Tout à fait d'accord"){       M$itemA1[i]="5"}    }   M$itemA1&lt;-as.integer(M$itemA1) }</vt:lpstr>
      <vt:lpstr>To do so we have to know the outliers first, using the command: boxplot(M$age)  </vt:lpstr>
      <vt:lpstr>DATA Cleaning</vt:lpstr>
      <vt:lpstr>for (i in (1:length(M$age))) {      if (M$age[i] %in% boxplot.stats(M$age)$out)     M$age[i]=as.integer(mean(M$age,na.rm = TRUE))   }</vt:lpstr>
      <vt:lpstr>boxplot(M$item) boxplot.stats(M$item) boxplot.stats(M$item)$out for (i in 1:length(M$item)) {   if (M$item[i] %in% boxplot.stats(M$item)$out){M$item[i] &lt;- NA} }</vt:lpstr>
      <vt:lpstr>Présentation PowerPoint</vt:lpstr>
      <vt:lpstr>for (i in 1:length(M$item)) {   if (is.na(M$item [i])) {     M$item[i]=0   } } </vt:lpstr>
      <vt:lpstr>We apply this test only for quantitative value.  To do so we use Shapiro-Wilk test.  P-value &lt; 5% The variables doesn’t follow the normal law.  </vt:lpstr>
      <vt:lpstr>Normality Test</vt:lpstr>
      <vt:lpstr>kurtosis and skewness between [-3,3] , that means we have quasi-normality</vt:lpstr>
      <vt:lpstr>kurtosis and skewness are not  between [-3,3] , that means we have quasi-normality</vt:lpstr>
      <vt:lpstr>Univariate analysis is the simplest form of analyzing data. “Uni” means “one”, so in other words my data has only one variable. It doesn’t deal with causes or relationships (unlike regression) and it’s major purpose is to describe, It takes data, summarizes that data and finds patterns in the data. To visualize our data we will use the methods plot(M$variable) for the qualitative</vt:lpstr>
      <vt:lpstr>  </vt:lpstr>
      <vt:lpstr>Univariate descriptive statistics                                filiere</vt:lpstr>
      <vt:lpstr>Univariate descriptive statistics                                       Genre</vt:lpstr>
      <vt:lpstr>Univariate descriptive statistics                                itemA1</vt:lpstr>
      <vt:lpstr>Univariate descriptive statistics                                itemI2</vt:lpstr>
      <vt:lpstr>Univariate descriptive statistics                                itemUT1</vt:lpstr>
      <vt:lpstr>Univariate descriptive statistics                                itemU1</vt:lpstr>
      <vt:lpstr>Univariate descriptive statistics                               itemf1</vt:lpstr>
      <vt:lpstr> </vt:lpstr>
      <vt:lpstr>summary() function is a generic function used to produce result summaries of the results of various model fitting functions. The function invokes particular methods which depend on the class of the first argument.</vt:lpstr>
      <vt:lpstr>Summary(M)</vt:lpstr>
      <vt:lpstr>Présentation PowerPoint</vt:lpstr>
      <vt:lpstr>Présentation PowerPoint</vt:lpstr>
      <vt:lpstr>Présentation PowerPoint</vt:lpstr>
      <vt:lpstr>Présentation PowerPoint</vt:lpstr>
      <vt:lpstr>Présentation PowerPoint</vt:lpstr>
      <vt:lpstr>Présentation PowerPoint</vt:lpstr>
      <vt:lpstr>Reliability analysis</vt:lpstr>
      <vt:lpstr>Présentation PowerPoint</vt:lpstr>
      <vt:lpstr>Reliability analysis</vt:lpstr>
      <vt:lpstr>Reliability analysis</vt:lpstr>
      <vt:lpstr>Bivariate Analysis is one of the simplest forms of statistical analysis. It involves the analysis of two variables (often denoted as X, Y), for the purpose of determining the empirical relationship between them.  Bivariate analysis can be helpful in testing simple hypotheses of association. </vt:lpstr>
      <vt:lpstr>Bivariate Analysis Genre et filiere (quali quali)</vt:lpstr>
      <vt:lpstr>Bivariate Hypothesis testing </vt:lpstr>
      <vt:lpstr>Bivariate Hypothesis testing filiere et age (quali quanti)</vt:lpstr>
      <vt:lpstr>Bivariate Hypothesis testing </vt:lpstr>
      <vt:lpstr>Bivariate descriptive statistics quali quanti                                 </vt:lpstr>
      <vt:lpstr>Bivariate Hypothesis testing </vt:lpstr>
      <vt:lpstr>Bivariate descriptive statistics research hypothesis test  </vt:lpstr>
      <vt:lpstr>Bivariate descriptive statistics research hypothesis test  </vt:lpstr>
      <vt:lpstr>Bivariate descriptive statistics research hypothesis test  </vt:lpstr>
      <vt:lpstr>Bivariate descriptive statistics research hypothesis test  </vt:lpstr>
      <vt:lpstr>Bivariate descriptive statistics research hypothesis test  </vt:lpstr>
      <vt:lpstr>Bivariate descriptive statistics research hypothesis test  </vt:lpstr>
      <vt:lpstr>Regression</vt:lpstr>
      <vt:lpstr>Simple regression</vt:lpstr>
      <vt:lpstr>Simple regression</vt:lpstr>
      <vt:lpstr>Simple regression</vt:lpstr>
      <vt:lpstr>Multiple regression</vt:lpstr>
      <vt:lpstr>Multiple regression</vt:lpstr>
      <vt:lpstr>Multiple regression</vt:lpstr>
      <vt:lpstr>Multiple regression</vt:lpstr>
      <vt:lpstr>Classification</vt:lpstr>
      <vt:lpstr>Classification</vt:lpstr>
      <vt:lpstr>Classification</vt:lpstr>
      <vt:lpstr>Classification</vt:lpstr>
      <vt:lpstr>Word cloud</vt:lpstr>
      <vt:lpstr>Words cloud</vt:lpstr>
      <vt:lpstr>Conclusion and perspectives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AFormulaire d'adoption de AI GPT dans l'enseignement supérieur</dc:title>
  <dc:creator>AYIZ</dc:creator>
  <cp:lastModifiedBy>Compte Microsoft</cp:lastModifiedBy>
  <cp:revision>80</cp:revision>
  <dcterms:modified xsi:type="dcterms:W3CDTF">2023-05-31T17:47:15Z</dcterms:modified>
</cp:coreProperties>
</file>